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90" r:id="rId16"/>
    <p:sldId id="270" r:id="rId17"/>
    <p:sldId id="272" r:id="rId18"/>
    <p:sldId id="273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691FC-5F56-4BD9-B6A3-B0D751FDA9E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B45C0-8C76-4358-8CD8-EF88AB4B0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95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B45C0-8C76-4358-8CD8-EF88AB4B0E6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03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 промисли України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4653136"/>
            <a:ext cx="2664296" cy="985664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Бартош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Є.М.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4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19256" cy="19008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Comic Sans MS" pitchFamily="66" charset="0"/>
              </a:rPr>
              <a:t>Рослинний орнамент, пов'язаний безпосередньо з Азією та Іраном, </a:t>
            </a:r>
            <a:r>
              <a:rPr lang="uk-UA" dirty="0" smtClean="0">
                <a:latin typeface="Comic Sans MS" pitchFamily="66" charset="0"/>
              </a:rPr>
              <a:t>розвивався </a:t>
            </a:r>
            <a:r>
              <a:rPr lang="uk-UA" dirty="0">
                <a:latin typeface="Comic Sans MS" pitchFamily="66" charset="0"/>
              </a:rPr>
              <a:t>разом із вишивковими елементами на </a:t>
            </a:r>
            <a:r>
              <a:rPr lang="uk-UA" dirty="0" smtClean="0">
                <a:latin typeface="Comic Sans MS" pitchFamily="66" charset="0"/>
              </a:rPr>
              <a:t>Лівобережжі</a:t>
            </a:r>
            <a:endParaRPr lang="uk-UA" dirty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4" name="Рисунок 3" descr="рос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485165" y="229423"/>
            <a:ext cx="4245108" cy="83582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69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17745"/>
            <a:ext cx="8064896" cy="2103143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Comic Sans MS" pitchFamily="66" charset="0"/>
              </a:rPr>
              <a:t>Лінійно-геометричний шов поширився з Балканського півострова Дністром і Дунаєм на Правобережжя, </a:t>
            </a:r>
            <a:r>
              <a:rPr lang="uk-UA" dirty="0" smtClean="0">
                <a:latin typeface="Comic Sans MS" pitchFamily="66" charset="0"/>
              </a:rPr>
              <a:t>Бессарабію </a:t>
            </a:r>
            <a:r>
              <a:rPr lang="uk-UA" dirty="0">
                <a:latin typeface="Comic Sans MS" pitchFamily="66" charset="0"/>
              </a:rPr>
              <a:t>та Галичину</a:t>
            </a:r>
            <a:endParaRPr lang="ru-RU" dirty="0"/>
          </a:p>
        </p:txBody>
      </p:sp>
      <p:pic>
        <p:nvPicPr>
          <p:cNvPr id="4" name="Рисунок 3" descr="Лінійно-геометричний іш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2786786"/>
            <a:ext cx="8193037" cy="37385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97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8641"/>
            <a:ext cx="8003232" cy="25202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pc="-150" dirty="0">
                <a:latin typeface="Comic Sans MS" pitchFamily="66" charset="0"/>
              </a:rPr>
              <a:t>У ткацтві Полісся переважають смугасті композиції. Це різної ширини та чергування прості й складні смуги, утворені рядками різноманітних орнаментів – від барвистих смуг рядків крапок і рисок до складніших за силуетом </a:t>
            </a:r>
            <a:r>
              <a:rPr lang="uk-UA" spc="-150">
                <a:latin typeface="Comic Sans MS" pitchFamily="66" charset="0"/>
              </a:rPr>
              <a:t>і </a:t>
            </a:r>
            <a:r>
              <a:rPr lang="uk-UA" spc="-150" smtClean="0">
                <a:latin typeface="Comic Sans MS" pitchFamily="66" charset="0"/>
              </a:rPr>
              <a:t>фактурою</a:t>
            </a:r>
            <a:endParaRPr lang="uk-UA" spc="-150" dirty="0">
              <a:latin typeface="Comic Sans MS" pitchFamily="66" charset="0"/>
            </a:endParaRPr>
          </a:p>
        </p:txBody>
      </p:sp>
      <p:pic>
        <p:nvPicPr>
          <p:cNvPr id="4" name="Рисунок 3" descr="31593big.jpg"/>
          <p:cNvPicPr>
            <a:picLocks noChangeAspect="1"/>
          </p:cNvPicPr>
          <p:nvPr/>
        </p:nvPicPr>
        <p:blipFill rotWithShape="1">
          <a:blip r:embed="rId2" cstate="print"/>
          <a:srcRect b="12057"/>
          <a:stretch/>
        </p:blipFill>
        <p:spPr>
          <a:xfrm>
            <a:off x="952453" y="3068960"/>
            <a:ext cx="7250042" cy="35288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651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27363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ClrTx/>
              <a:buSzPct val="80000"/>
              <a:buNone/>
            </a:pPr>
            <a:r>
              <a:rPr lang="uk-UA" b="1" spc="-150" dirty="0" smtClean="0">
                <a:latin typeface="Comic Sans MS" pitchFamily="66" charset="0"/>
              </a:rPr>
              <a:t>Головні центри </a:t>
            </a:r>
          </a:p>
          <a:p>
            <a:pPr marL="0" indent="0">
              <a:buClrTx/>
              <a:buSzPct val="80000"/>
              <a:buNone/>
            </a:pPr>
            <a:r>
              <a:rPr lang="uk-UA" b="1" spc="-150" dirty="0" err="1" smtClean="0">
                <a:latin typeface="Comic Sans MS" pitchFamily="66" charset="0"/>
              </a:rPr>
              <a:t>Решетилівка</a:t>
            </a:r>
            <a:r>
              <a:rPr lang="uk-UA" b="1" spc="-150" dirty="0" smtClean="0">
                <a:latin typeface="Comic Sans MS" pitchFamily="66" charset="0"/>
              </a:rPr>
              <a:t> </a:t>
            </a:r>
            <a:r>
              <a:rPr lang="uk-UA" b="1" spc="-150" dirty="0">
                <a:latin typeface="Comic Sans MS" pitchFamily="66" charset="0"/>
              </a:rPr>
              <a:t>(Полтавська обл.)</a:t>
            </a:r>
          </a:p>
          <a:p>
            <a:pPr marL="0" indent="0">
              <a:buClrTx/>
              <a:buSzPct val="80000"/>
              <a:buNone/>
            </a:pPr>
            <a:r>
              <a:rPr lang="uk-UA" b="1" spc="-150" dirty="0">
                <a:latin typeface="Comic Sans MS" pitchFamily="66" charset="0"/>
              </a:rPr>
              <a:t>С. Дігтярі</a:t>
            </a:r>
            <a:r>
              <a:rPr lang="uk-UA" dirty="0">
                <a:latin typeface="Comic Sans MS" pitchFamily="66" charset="0"/>
              </a:rPr>
              <a:t> </a:t>
            </a:r>
            <a:r>
              <a:rPr lang="uk-UA" b="1" dirty="0">
                <a:latin typeface="Comic Sans MS" pitchFamily="66" charset="0"/>
              </a:rPr>
              <a:t>(Чернігівська обл.)</a:t>
            </a:r>
            <a:r>
              <a:rPr lang="uk-UA" dirty="0">
                <a:latin typeface="Comic Sans MS" pitchFamily="66" charset="0"/>
              </a:rPr>
              <a:t> </a:t>
            </a:r>
          </a:p>
          <a:p>
            <a:pPr marL="0" indent="0">
              <a:buClrTx/>
              <a:buSzPct val="80000"/>
              <a:buNone/>
            </a:pPr>
            <a:r>
              <a:rPr lang="uk-UA" b="1" spc="-150" dirty="0">
                <a:latin typeface="Comic Sans MS" pitchFamily="66" charset="0"/>
              </a:rPr>
              <a:t>Косів (Івано-Франківської обл.)</a:t>
            </a:r>
          </a:p>
          <a:p>
            <a:pPr marL="0" indent="0">
              <a:buClrTx/>
              <a:buSzPct val="80000"/>
              <a:buNone/>
            </a:pPr>
            <a:r>
              <a:rPr lang="uk-UA" b="1" spc="-150" dirty="0">
                <a:latin typeface="Comic Sans MS" pitchFamily="66" charset="0"/>
              </a:rPr>
              <a:t>Глинянки (Волинська обл.)</a:t>
            </a:r>
          </a:p>
          <a:p>
            <a:endParaRPr lang="ru-RU" dirty="0"/>
          </a:p>
        </p:txBody>
      </p:sp>
      <p:pic>
        <p:nvPicPr>
          <p:cNvPr id="4" name="Рисунок 3" descr="решет.jpg"/>
          <p:cNvPicPr>
            <a:picLocks noChangeAspect="1"/>
          </p:cNvPicPr>
          <p:nvPr/>
        </p:nvPicPr>
        <p:blipFill rotWithShape="1">
          <a:blip r:embed="rId2" cstate="print"/>
          <a:srcRect l="1687" t="8603" r="1389"/>
          <a:stretch/>
        </p:blipFill>
        <p:spPr>
          <a:xfrm>
            <a:off x="706581" y="3645024"/>
            <a:ext cx="7758545" cy="26769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82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Вишивка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t="16089" r="12338" b="15508"/>
          <a:stretch/>
        </p:blipFill>
        <p:spPr bwMode="auto">
          <a:xfrm>
            <a:off x="1691680" y="1700808"/>
            <a:ext cx="5941652" cy="45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0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681" y="183778"/>
            <a:ext cx="8229600" cy="1084982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іони мають свої традиції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j\Desktop\Дистанційне\9\9 клас готові\6og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955" cy="53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0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60648"/>
            <a:ext cx="4042792" cy="1361128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хрестиком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62" y="1621776"/>
            <a:ext cx="475882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11437" r="9433" b="15250"/>
          <a:stretch/>
        </p:blipFill>
        <p:spPr bwMode="auto">
          <a:xfrm>
            <a:off x="107505" y="3486344"/>
            <a:ext cx="388843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t="11908" r="10753" b="10550"/>
          <a:stretch/>
        </p:blipFill>
        <p:spPr bwMode="auto">
          <a:xfrm>
            <a:off x="107505" y="260648"/>
            <a:ext cx="3888433" cy="30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6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980728"/>
            <a:ext cx="3562540" cy="1575048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Вишивання бісером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67681"/>
            <a:ext cx="4594457" cy="344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0" y="1268760"/>
            <a:ext cx="3948213" cy="504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5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6153" r="3833"/>
          <a:stretch/>
        </p:blipFill>
        <p:spPr bwMode="auto">
          <a:xfrm>
            <a:off x="713002" y="188640"/>
            <a:ext cx="774743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15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4349232" cy="1584176"/>
          </a:xfrm>
        </p:spPr>
        <p:txBody>
          <a:bodyPr>
            <a:normAutofit/>
          </a:bodyPr>
          <a:lstStyle/>
          <a:p>
            <a:r>
              <a:rPr lang="uk-UA" dirty="0"/>
              <a:t>Вишивання стрічками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4554912" cy="34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21296"/>
            <a:ext cx="397661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1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4032448" cy="351440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Петриківський розпис занесений до</a:t>
            </a:r>
            <a:b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репрезентативного списку нематеріальної спадщини ЮНЕСКО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3789040"/>
            <a:ext cx="3960440" cy="2337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Уважно подивіться на фото. Хто пов'язує з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Роменщиною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цей населений пункт?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24799.JPG"/>
          <p:cNvPicPr>
            <a:picLocks noChangeAspect="1"/>
          </p:cNvPicPr>
          <p:nvPr/>
        </p:nvPicPr>
        <p:blipFill rotWithShape="1">
          <a:blip r:embed="rId2"/>
          <a:srcRect l="6939" r="2314"/>
          <a:stretch/>
        </p:blipFill>
        <p:spPr>
          <a:xfrm>
            <a:off x="323528" y="260648"/>
            <a:ext cx="4397829" cy="646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0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54654" cy="142617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Реалістичність вражає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5237" r="4769" b="5453"/>
          <a:stretch/>
        </p:blipFill>
        <p:spPr bwMode="auto">
          <a:xfrm>
            <a:off x="323527" y="1988840"/>
            <a:ext cx="3588327" cy="430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53" y="332656"/>
            <a:ext cx="4639405" cy="596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3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4176464" cy="1512168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Вишивання гладдю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8092" r="8211" b="7421"/>
          <a:stretch/>
        </p:blipFill>
        <p:spPr bwMode="auto">
          <a:xfrm>
            <a:off x="323528" y="2492896"/>
            <a:ext cx="4973782" cy="382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6895" r="9442" b="6916"/>
          <a:stretch/>
        </p:blipFill>
        <p:spPr bwMode="auto">
          <a:xfrm>
            <a:off x="5508104" y="1556792"/>
            <a:ext cx="3228109" cy="484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54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104456" cy="1858218"/>
          </a:xfrm>
        </p:spPr>
        <p:txBody>
          <a:bodyPr>
            <a:normAutofit/>
          </a:bodyPr>
          <a:lstStyle/>
          <a:p>
            <a:r>
              <a:rPr lang="ru-RU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Різьба</a:t>
            </a:r>
            <a:r>
              <a:rPr lang="ru-RU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по </a:t>
            </a:r>
            <a:r>
              <a:rPr lang="ru-RU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дереву</a:t>
            </a:r>
            <a:endParaRPr lang="ru-RU" dirty="0"/>
          </a:p>
        </p:txBody>
      </p:sp>
      <p:pic>
        <p:nvPicPr>
          <p:cNvPr id="4" name="Picture 6" descr="carving-knives-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5256584" cy="367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02" y="2914610"/>
            <a:ext cx="3063878" cy="367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Hard-Wood-Carv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9" b="18228"/>
          <a:stretch/>
        </p:blipFill>
        <p:spPr bwMode="auto">
          <a:xfrm>
            <a:off x="4716016" y="144624"/>
            <a:ext cx="4176464" cy="268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9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0232" y="1600200"/>
            <a:ext cx="202656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4" descr="rezba-po-derevu-chesal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t="7227" r="6705" b="6978"/>
          <a:stretch/>
        </p:blipFill>
        <p:spPr bwMode="auto">
          <a:xfrm>
            <a:off x="4716016" y="116632"/>
            <a:ext cx="4191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3" y="3288641"/>
            <a:ext cx="4011875" cy="346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96130248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"/>
          <a:stretch/>
        </p:blipFill>
        <p:spPr bwMode="auto">
          <a:xfrm>
            <a:off x="4716016" y="2704708"/>
            <a:ext cx="4191000" cy="401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9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Розміри - від вуличних скульптур до дрібних речей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Rezba_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9533"/>
          <a:stretch/>
        </p:blipFill>
        <p:spPr bwMode="auto">
          <a:xfrm>
            <a:off x="323528" y="2084512"/>
            <a:ext cx="361603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0_7f7a_d47b4f10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11973"/>
            <a:ext cx="4896544" cy="340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41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Наскрізна різьба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1600201"/>
            <a:ext cx="2890664" cy="21168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6" descr="%D0%9E%D1%80%D0%BD%D0%B0%D0%BC%D0%B5%D0%BD%D1%82%D1%8B-%D0%B8-%D1%83%D0%B7%D0%BE%D1%80%D1%8B-%D0%B4%D0%BB%D1%8F-%D1%80%D0%B5%D0%B7%D1%8C%D0%B1%D1%8B-%D0%BF%D0%BE-%D0%B4%D0%B5%D1%80%D0%B5%D0%B2%D1%8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705600" cy="54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8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Глуха </a:t>
            </a: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різьба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600201"/>
            <a:ext cx="4258816" cy="30529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9" descr="wpid-rez-ba-po-derevu-eto-ochen-krasivo_i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153400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78160"/>
          </a:xfrm>
        </p:spPr>
        <p:txBody>
          <a:bodyPr/>
          <a:lstStyle/>
          <a:p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Скульптурна різьба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0232" y="1600200"/>
            <a:ext cx="202656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6" descr="3d6152621379cacc85165be172a9bf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643313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30_2634_2020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4265"/>
            <a:ext cx="4699248" cy="559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Будинкова різьба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600200"/>
            <a:ext cx="310668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6" descr="00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2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5"/>
            <a:ext cx="7798149" cy="11521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 часто просто прикраси, але можуть мати реальне побутове призначення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w_7664_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r="5035"/>
          <a:stretch/>
        </p:blipFill>
        <p:spPr bwMode="auto">
          <a:xfrm>
            <a:off x="4003964" y="2832385"/>
            <a:ext cx="469669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zba_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r="12965"/>
          <a:stretch/>
        </p:blipFill>
        <p:spPr bwMode="auto">
          <a:xfrm>
            <a:off x="107504" y="1772817"/>
            <a:ext cx="3768367" cy="492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6216" y="1600200"/>
            <a:ext cx="217058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1339232153_880839ee94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10965"/>
            <a:ext cx="7740352" cy="583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816" y="274638"/>
            <a:ext cx="4215984" cy="142617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Майстерність не має меж!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wood-art-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6355" r="7791" b="4359"/>
          <a:stretch/>
        </p:blipFill>
        <p:spPr bwMode="auto">
          <a:xfrm>
            <a:off x="207818" y="942108"/>
            <a:ext cx="4128655" cy="552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1241169743_21-1-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7506" r="12331" b="10668"/>
          <a:stretch/>
        </p:blipFill>
        <p:spPr bwMode="auto">
          <a:xfrm>
            <a:off x="4470816" y="1872890"/>
            <a:ext cx="4465365" cy="45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36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 § 35, вивчити напрями та географію народних промислів.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09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8224" y="1600200"/>
            <a:ext cx="209857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7049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3929058" cy="5711992"/>
          </a:xfrm>
          <a:prstGeom prst="rect">
            <a:avLst/>
          </a:prstGeom>
        </p:spPr>
      </p:pic>
      <p:pic>
        <p:nvPicPr>
          <p:cNvPr id="5" name="Рисунок 4" descr="072071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96461" y="1363826"/>
            <a:ext cx="5688653" cy="439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9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Символіка в орнаменті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1600200"/>
            <a:ext cx="368275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gX5MOvLL8s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68760"/>
            <a:ext cx="7236297" cy="5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4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08304" y="1600200"/>
            <a:ext cx="137849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1339232148_617d3993b6f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053693" cy="61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Розпис в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інтер’єрі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d778809befdefc862e4ef071facd4c8.jpg"/>
          <p:cNvPicPr>
            <a:picLocks noChangeAspect="1"/>
          </p:cNvPicPr>
          <p:nvPr/>
        </p:nvPicPr>
        <p:blipFill rotWithShape="1">
          <a:blip r:embed="rId2"/>
          <a:srcRect b="7954"/>
          <a:stretch/>
        </p:blipFill>
        <p:spPr>
          <a:xfrm>
            <a:off x="467544" y="908720"/>
            <a:ext cx="8208912" cy="56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8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2280" y="1600200"/>
            <a:ext cx="159452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Петриків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6672"/>
            <a:ext cx="4428492" cy="5904656"/>
          </a:xfrm>
          <a:prstGeom prst="rect">
            <a:avLst/>
          </a:prstGeom>
        </p:spPr>
      </p:pic>
      <p:pic>
        <p:nvPicPr>
          <p:cNvPr id="5" name="Рисунок 4" descr="191650-a1aa5-83928120-m750x740-udfcc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664" y="452264"/>
            <a:ext cx="3901596" cy="59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2980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latin typeface="Comic Sans MS" pitchFamily="66" charset="0"/>
              </a:rPr>
              <a:t>Щодо орнаментів та барв українське килимарство можна поділити на дві основні смуги - Правобережжя й Галичина з переважанням геометричного орнаменту й Лівобережжя з рослинним орнаментом</a:t>
            </a:r>
            <a:endParaRPr lang="ru-RU" b="1" dirty="0"/>
          </a:p>
        </p:txBody>
      </p:sp>
      <p:pic>
        <p:nvPicPr>
          <p:cNvPr id="4" name="Рисунок 3" descr="гео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460310"/>
            <a:ext cx="4214272" cy="3040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цве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86364" y="2928950"/>
            <a:ext cx="3071833" cy="40719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1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210</Words>
  <Application>Microsoft Office PowerPoint</Application>
  <PresentationFormat>Экран (4:3)</PresentationFormat>
  <Paragraphs>33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Народні промисли України </vt:lpstr>
      <vt:lpstr>Петриківський розпис занесений до репрезентативного списку нематеріальної спадщини ЮНЕСКО   </vt:lpstr>
      <vt:lpstr>Презентация PowerPoint</vt:lpstr>
      <vt:lpstr>Презентация PowerPoint</vt:lpstr>
      <vt:lpstr>Символіка в орнаменті </vt:lpstr>
      <vt:lpstr>Презентация PowerPoint</vt:lpstr>
      <vt:lpstr>Розпис в інтер’єрі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Вишивка </vt:lpstr>
      <vt:lpstr>Регіони мають свої традиції</vt:lpstr>
      <vt:lpstr>Вишивання хрестиком</vt:lpstr>
      <vt:lpstr>Вишивання бісером </vt:lpstr>
      <vt:lpstr>Презентация PowerPoint</vt:lpstr>
      <vt:lpstr>Вишивання стрічками</vt:lpstr>
      <vt:lpstr>Реалістичність вражає </vt:lpstr>
      <vt:lpstr>Вишивання гладдю</vt:lpstr>
      <vt:lpstr>Різьба по дереву</vt:lpstr>
      <vt:lpstr>Презентация PowerPoint</vt:lpstr>
      <vt:lpstr>Розміри - від вуличних скульптур до дрібних речей </vt:lpstr>
      <vt:lpstr>Наскрізна різьба</vt:lpstr>
      <vt:lpstr>Глуха різьба</vt:lpstr>
      <vt:lpstr>Скульптурна різьба</vt:lpstr>
      <vt:lpstr>Будинкова різьба</vt:lpstr>
      <vt:lpstr>Презентация PowerPoint</vt:lpstr>
      <vt:lpstr>Майстерність не має меж!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Народні промисли України </dc:title>
  <dc:creator>1</dc:creator>
  <cp:lastModifiedBy>Aj</cp:lastModifiedBy>
  <cp:revision>24</cp:revision>
  <dcterms:created xsi:type="dcterms:W3CDTF">2019-04-07T20:12:04Z</dcterms:created>
  <dcterms:modified xsi:type="dcterms:W3CDTF">2020-04-06T23:21:18Z</dcterms:modified>
</cp:coreProperties>
</file>