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0030" y="999700"/>
            <a:ext cx="8915399" cy="2262781"/>
          </a:xfrm>
        </p:spPr>
        <p:txBody>
          <a:bodyPr>
            <a:noAutofit/>
          </a:bodyPr>
          <a:lstStyle/>
          <a:p>
            <a:r>
              <a:rPr lang="uk-UA" sz="8800" dirty="0" smtClean="0"/>
              <a:t>Тварини Євразії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6258" y="4695492"/>
            <a:ext cx="8915399" cy="112628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Презентацію підготувала </a:t>
            </a:r>
            <a:r>
              <a:rPr lang="uk-UA" sz="2800" dirty="0" err="1" smtClean="0"/>
              <a:t>Несин</a:t>
            </a:r>
            <a:r>
              <a:rPr lang="uk-UA" sz="2800" dirty="0" smtClean="0"/>
              <a:t> Дарина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374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95" y="514927"/>
            <a:ext cx="8911687" cy="1280890"/>
          </a:xfrm>
        </p:spPr>
        <p:txBody>
          <a:bodyPr/>
          <a:lstStyle/>
          <a:p>
            <a:r>
              <a:rPr lang="uk-UA" dirty="0" err="1" smtClean="0"/>
              <a:t>Бабіруса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20" y="2018528"/>
            <a:ext cx="6391015" cy="3777622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Бабіруса</a:t>
            </a:r>
            <a:r>
              <a:rPr lang="ru-RU" sz="2000" dirty="0"/>
              <a:t> є </a:t>
            </a:r>
            <a:r>
              <a:rPr lang="ru-RU" sz="2000" dirty="0" err="1"/>
              <a:t>яскравим</a:t>
            </a:r>
            <a:r>
              <a:rPr lang="ru-RU" sz="2000" dirty="0"/>
              <a:t> </a:t>
            </a:r>
            <a:r>
              <a:rPr lang="ru-RU" sz="2000" dirty="0" err="1"/>
              <a:t>представником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smtClean="0"/>
              <a:t>свиней.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до 80 </a:t>
            </a:r>
            <a:r>
              <a:rPr lang="ru-RU" sz="2000" dirty="0" err="1"/>
              <a:t>сантиметрів</a:t>
            </a:r>
            <a:r>
              <a:rPr lang="ru-RU" sz="2000" dirty="0"/>
              <a:t>, а </a:t>
            </a:r>
            <a:r>
              <a:rPr lang="ru-RU" sz="2000" dirty="0" err="1"/>
              <a:t>довжина</a:t>
            </a:r>
            <a:r>
              <a:rPr lang="ru-RU" sz="2000" dirty="0"/>
              <a:t> – до 1 метра. </a:t>
            </a:r>
            <a:r>
              <a:rPr lang="ru-RU" sz="2000" dirty="0" err="1"/>
              <a:t>Бабіруса</a:t>
            </a:r>
            <a:r>
              <a:rPr lang="ru-RU" sz="2000" dirty="0"/>
              <a:t>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важить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75-80 </a:t>
            </a:r>
            <a:r>
              <a:rPr lang="ru-RU" sz="2000" dirty="0" err="1"/>
              <a:t>кілограм</a:t>
            </a:r>
            <a:r>
              <a:rPr lang="ru-RU" sz="2000" dirty="0"/>
              <a:t>. Ноги у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довгі</a:t>
            </a:r>
            <a:r>
              <a:rPr lang="ru-RU" sz="2000" dirty="0"/>
              <a:t>, а голова </a:t>
            </a:r>
            <a:r>
              <a:rPr lang="ru-RU" sz="2000" dirty="0" err="1"/>
              <a:t>маленька</a:t>
            </a:r>
            <a:r>
              <a:rPr lang="ru-RU" sz="2000" dirty="0"/>
              <a:t>. </a:t>
            </a:r>
            <a:r>
              <a:rPr lang="ru-RU" sz="2000" dirty="0" err="1"/>
              <a:t>Основний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– </a:t>
            </a:r>
            <a:r>
              <a:rPr lang="ru-RU" sz="2000" dirty="0" err="1"/>
              <a:t>сірий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невеликими </a:t>
            </a:r>
            <a:r>
              <a:rPr lang="ru-RU" sz="2000" dirty="0" err="1"/>
              <a:t>коричневими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рожевими</a:t>
            </a:r>
            <a:r>
              <a:rPr lang="ru-RU" sz="2000" dirty="0"/>
              <a:t> </a:t>
            </a:r>
            <a:r>
              <a:rPr lang="ru-RU" sz="2000" dirty="0" err="1"/>
              <a:t>плямами</a:t>
            </a:r>
            <a:r>
              <a:rPr lang="ru-RU" sz="2000" dirty="0"/>
              <a:t>, </a:t>
            </a:r>
            <a:r>
              <a:rPr lang="ru-RU" sz="2000" dirty="0" err="1"/>
              <a:t>тіло</a:t>
            </a:r>
            <a:r>
              <a:rPr lang="ru-RU" sz="2000" dirty="0"/>
              <a:t> практично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шерсті</a:t>
            </a:r>
            <a:r>
              <a:rPr lang="ru-RU" sz="2000" dirty="0"/>
              <a:t>, а </a:t>
            </a:r>
            <a:r>
              <a:rPr lang="ru-RU" sz="2000" dirty="0" err="1"/>
              <a:t>шкіра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smtClean="0"/>
              <a:t>тонка. </a:t>
            </a:r>
            <a:r>
              <a:rPr lang="ru-RU" sz="2000" dirty="0" err="1" smtClean="0"/>
              <a:t>Бабіруса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проживати</a:t>
            </a:r>
            <a:r>
              <a:rPr lang="ru-RU" sz="2000" dirty="0"/>
              <a:t> як у </a:t>
            </a:r>
            <a:r>
              <a:rPr lang="ru-RU" sz="2000" dirty="0" err="1"/>
              <a:t>повній</a:t>
            </a:r>
            <a:r>
              <a:rPr lang="ru-RU" sz="2000" dirty="0"/>
              <a:t> </a:t>
            </a:r>
            <a:r>
              <a:rPr lang="ru-RU" sz="2000" dirty="0" err="1"/>
              <a:t>самоті</a:t>
            </a:r>
            <a:r>
              <a:rPr lang="ru-RU" sz="2000" dirty="0"/>
              <a:t>, так і невеликими </a:t>
            </a:r>
            <a:r>
              <a:rPr lang="ru-RU" sz="2000" dirty="0" err="1"/>
              <a:t>зграями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свині</a:t>
            </a:r>
            <a:r>
              <a:rPr lang="ru-RU" sz="2000" dirty="0"/>
              <a:t> часто </a:t>
            </a:r>
            <a:r>
              <a:rPr lang="ru-RU" sz="2000" dirty="0" err="1"/>
              <a:t>мешкають</a:t>
            </a:r>
            <a:r>
              <a:rPr lang="ru-RU" sz="2000" dirty="0"/>
              <a:t> у </a:t>
            </a:r>
            <a:r>
              <a:rPr lang="ru-RU" sz="2000" dirty="0" err="1"/>
              <a:t>заростях</a:t>
            </a:r>
            <a:r>
              <a:rPr lang="ru-RU" sz="2000" dirty="0"/>
              <a:t> очерету, на болотах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неподалік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моря.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38" y="1592100"/>
            <a:ext cx="5004819" cy="37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197" y="473985"/>
            <a:ext cx="8911687" cy="1280890"/>
          </a:xfrm>
        </p:spPr>
        <p:txBody>
          <a:bodyPr/>
          <a:lstStyle/>
          <a:p>
            <a:r>
              <a:rPr lang="uk-UA" dirty="0" smtClean="0"/>
              <a:t>Ведмідь </a:t>
            </a:r>
            <a:r>
              <a:rPr lang="uk-UA" dirty="0" err="1" smtClean="0"/>
              <a:t>губач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549" y="2051714"/>
            <a:ext cx="5285546" cy="3777622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Ведмідь</a:t>
            </a:r>
            <a:r>
              <a:rPr lang="ru-RU" sz="2000" dirty="0"/>
              <a:t> губач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ведмідь-лінивець</a:t>
            </a:r>
            <a:r>
              <a:rPr lang="ru-RU" sz="2000" dirty="0"/>
              <a:t> –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представник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придбав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еволюції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зближують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з рядом </a:t>
            </a:r>
            <a:r>
              <a:rPr lang="ru-RU" sz="2000" dirty="0" err="1"/>
              <a:t>неповнозубих</a:t>
            </a:r>
            <a:r>
              <a:rPr lang="ru-RU" sz="2000" dirty="0"/>
              <a:t> (</a:t>
            </a:r>
            <a:r>
              <a:rPr lang="ru-RU" sz="2000" dirty="0" err="1"/>
              <a:t>котрий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лінивців</a:t>
            </a:r>
            <a:r>
              <a:rPr lang="ru-RU" sz="2000" dirty="0"/>
              <a:t> і </a:t>
            </a:r>
            <a:r>
              <a:rPr lang="ru-RU" sz="2000" dirty="0" err="1"/>
              <a:t>мурахоїдів</a:t>
            </a:r>
            <a:r>
              <a:rPr lang="ru-RU" sz="2000" dirty="0" smtClean="0"/>
              <a:t>). Струнке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ведмедя</a:t>
            </a:r>
            <a:r>
              <a:rPr lang="ru-RU" sz="2000" dirty="0"/>
              <a:t> в </a:t>
            </a:r>
            <a:r>
              <a:rPr lang="ru-RU" sz="2000" dirty="0" err="1"/>
              <a:t>довжину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150 до 180 см, </a:t>
            </a:r>
            <a:r>
              <a:rPr lang="ru-RU" sz="2000" dirty="0" err="1"/>
              <a:t>висота</a:t>
            </a:r>
            <a:r>
              <a:rPr lang="ru-RU" sz="2000" dirty="0"/>
              <a:t> в </a:t>
            </a:r>
            <a:r>
              <a:rPr lang="ru-RU" sz="2000" dirty="0" err="1"/>
              <a:t>холці</a:t>
            </a:r>
            <a:r>
              <a:rPr lang="ru-RU" sz="2000" dirty="0"/>
              <a:t> </a:t>
            </a:r>
            <a:r>
              <a:rPr lang="ru-RU" sz="2000" dirty="0" err="1"/>
              <a:t>коливається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60 до 90 см, а </a:t>
            </a:r>
            <a:r>
              <a:rPr lang="ru-RU" sz="2000" dirty="0" err="1"/>
              <a:t>довжина</a:t>
            </a:r>
            <a:r>
              <a:rPr lang="ru-RU" sz="2000" dirty="0"/>
              <a:t> хвоста становить 10-12 см. </a:t>
            </a:r>
            <a:r>
              <a:rPr lang="ru-RU" sz="2000" dirty="0" err="1"/>
              <a:t>Самці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важать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90 до 140 кг, в </a:t>
            </a:r>
            <a:r>
              <a:rPr lang="ru-RU" sz="2000" dirty="0" err="1"/>
              <a:t>середньому</a:t>
            </a:r>
            <a:r>
              <a:rPr lang="ru-RU" sz="2000" dirty="0"/>
              <a:t> на 30% </a:t>
            </a:r>
            <a:r>
              <a:rPr lang="ru-RU" sz="2000" dirty="0" err="1"/>
              <a:t>важчі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самок і </a:t>
            </a:r>
            <a:r>
              <a:rPr lang="ru-RU" sz="2000" dirty="0" err="1"/>
              <a:t>трохи</a:t>
            </a:r>
            <a:r>
              <a:rPr lang="ru-RU" sz="2000" dirty="0"/>
              <a:t>  </a:t>
            </a:r>
            <a:r>
              <a:rPr lang="ru-RU" sz="2000" dirty="0" err="1"/>
              <a:t>більші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40" y="1514902"/>
            <a:ext cx="5073867" cy="36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Смугаста гієна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04" y="1905000"/>
            <a:ext cx="5776866" cy="3777622"/>
          </a:xfrm>
        </p:spPr>
        <p:txBody>
          <a:bodyPr/>
          <a:lstStyle/>
          <a:p>
            <a:r>
              <a:rPr lang="ru-RU" sz="2000" dirty="0" err="1"/>
              <a:t>Смугаста</a:t>
            </a:r>
            <a:r>
              <a:rPr lang="ru-RU" sz="2000" dirty="0"/>
              <a:t> </a:t>
            </a:r>
            <a:r>
              <a:rPr lang="ru-RU" sz="2000" dirty="0" err="1"/>
              <a:t>гієна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велика </a:t>
            </a:r>
            <a:r>
              <a:rPr lang="ru-RU" sz="2000" dirty="0" err="1"/>
              <a:t>довгошерста</a:t>
            </a:r>
            <a:r>
              <a:rPr lang="ru-RU" sz="2000" dirty="0"/>
              <a:t> </a:t>
            </a:r>
            <a:r>
              <a:rPr lang="ru-RU" sz="2000" dirty="0" err="1"/>
              <a:t>тварина</a:t>
            </a:r>
            <a:r>
              <a:rPr lang="ru-RU" sz="2000" dirty="0"/>
              <a:t> з </a:t>
            </a:r>
            <a:r>
              <a:rPr lang="ru-RU" sz="2000" dirty="0" err="1"/>
              <a:t>укороченим</a:t>
            </a:r>
            <a:r>
              <a:rPr lang="ru-RU" sz="2000" dirty="0"/>
              <a:t> </a:t>
            </a:r>
            <a:r>
              <a:rPr lang="ru-RU" sz="2000" dirty="0" err="1"/>
              <a:t>тілом</a:t>
            </a:r>
            <a:r>
              <a:rPr lang="ru-RU" sz="2000" dirty="0"/>
              <a:t>, </a:t>
            </a:r>
            <a:r>
              <a:rPr lang="ru-RU" sz="2000" dirty="0" err="1"/>
              <a:t>злегка</a:t>
            </a:r>
            <a:r>
              <a:rPr lang="ru-RU" sz="2000" dirty="0"/>
              <a:t> </a:t>
            </a:r>
            <a:r>
              <a:rPr lang="ru-RU" sz="2000" dirty="0" err="1"/>
              <a:t>викривленими</a:t>
            </a:r>
            <a:r>
              <a:rPr lang="ru-RU" sz="2000" dirty="0"/>
              <a:t>, але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сильними</a:t>
            </a:r>
            <a:r>
              <a:rPr lang="ru-RU" sz="2000" dirty="0"/>
              <a:t> лапами, а </a:t>
            </a:r>
            <a:r>
              <a:rPr lang="ru-RU" sz="2000" dirty="0" err="1"/>
              <a:t>також</a:t>
            </a:r>
            <a:r>
              <a:rPr lang="ru-RU" sz="2000" dirty="0"/>
              <a:t> не </a:t>
            </a:r>
            <a:r>
              <a:rPr lang="ru-RU" sz="2000" dirty="0" err="1"/>
              <a:t>довгим</a:t>
            </a:r>
            <a:r>
              <a:rPr lang="ru-RU" sz="2000" dirty="0"/>
              <a:t> і </a:t>
            </a:r>
            <a:r>
              <a:rPr lang="ru-RU" sz="2000" dirty="0" err="1"/>
              <a:t>пухнастим</a:t>
            </a:r>
            <a:r>
              <a:rPr lang="ru-RU" sz="2000" dirty="0"/>
              <a:t> хвостом. </a:t>
            </a:r>
            <a:r>
              <a:rPr lang="ru-RU" sz="2000" dirty="0" smtClean="0"/>
              <a:t>У </a:t>
            </a:r>
            <a:r>
              <a:rPr lang="ru-RU" sz="2000" dirty="0" err="1"/>
              <a:t>смугастих</a:t>
            </a:r>
            <a:r>
              <a:rPr lang="ru-RU" sz="2000" dirty="0"/>
              <a:t> </a:t>
            </a:r>
            <a:r>
              <a:rPr lang="ru-RU" sz="2000" dirty="0" err="1"/>
              <a:t>гієн</a:t>
            </a:r>
            <a:r>
              <a:rPr lang="ru-RU" sz="2000" dirty="0"/>
              <a:t> </a:t>
            </a:r>
            <a:r>
              <a:rPr lang="ru-RU" sz="2000" dirty="0" err="1"/>
              <a:t>найпотужніші</a:t>
            </a:r>
            <a:r>
              <a:rPr lang="ru-RU" sz="2000" dirty="0"/>
              <a:t> </a:t>
            </a:r>
            <a:r>
              <a:rPr lang="ru-RU" sz="2000" dirty="0" err="1"/>
              <a:t>щелепи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ссавців</a:t>
            </a:r>
            <a:r>
              <a:rPr lang="ru-RU" sz="2000" dirty="0"/>
              <a:t> – вони </a:t>
            </a:r>
            <a:r>
              <a:rPr lang="ru-RU" sz="2000" dirty="0" err="1"/>
              <a:t>розвивають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 до 50 кг на </a:t>
            </a:r>
            <a:r>
              <a:rPr lang="ru-RU" sz="2000" dirty="0" err="1"/>
              <a:t>квадратний</a:t>
            </a:r>
            <a:r>
              <a:rPr lang="ru-RU" sz="2000" dirty="0"/>
              <a:t> сантиметр,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звірові</a:t>
            </a:r>
            <a:r>
              <a:rPr lang="ru-RU" sz="2000" dirty="0"/>
              <a:t> легко </a:t>
            </a:r>
            <a:r>
              <a:rPr lang="ru-RU" sz="2000" dirty="0" err="1"/>
              <a:t>трощити</a:t>
            </a:r>
            <a:r>
              <a:rPr lang="ru-RU" sz="2000" dirty="0"/>
              <a:t> будь-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кістки</a:t>
            </a:r>
            <a:r>
              <a:rPr lang="ru-RU" sz="2000" dirty="0"/>
              <a:t>. На </a:t>
            </a:r>
            <a:r>
              <a:rPr lang="ru-RU" sz="2000" dirty="0" err="1"/>
              <a:t>спині</a:t>
            </a:r>
            <a:r>
              <a:rPr lang="ru-RU" sz="2000" dirty="0"/>
              <a:t> є </a:t>
            </a:r>
            <a:r>
              <a:rPr lang="ru-RU" sz="2000" dirty="0" err="1"/>
              <a:t>вертикальний</a:t>
            </a:r>
            <a:r>
              <a:rPr lang="ru-RU" sz="2000" dirty="0"/>
              <a:t> </a:t>
            </a:r>
            <a:r>
              <a:rPr lang="ru-RU" sz="2000" dirty="0" err="1"/>
              <a:t>темний</a:t>
            </a:r>
            <a:r>
              <a:rPr lang="ru-RU" sz="2000" dirty="0"/>
              <a:t> </a:t>
            </a:r>
            <a:r>
              <a:rPr lang="ru-RU" sz="2000" dirty="0" err="1"/>
              <a:t>гребінь</a:t>
            </a:r>
            <a:r>
              <a:rPr lang="ru-RU" sz="2000" dirty="0"/>
              <a:t> з </a:t>
            </a:r>
            <a:r>
              <a:rPr lang="ru-RU" sz="2000" dirty="0" err="1"/>
              <a:t>довгого</a:t>
            </a:r>
            <a:r>
              <a:rPr lang="ru-RU" sz="2000" dirty="0"/>
              <a:t> щетинистого </a:t>
            </a:r>
            <a:r>
              <a:rPr lang="ru-RU" sz="2000" dirty="0" err="1"/>
              <a:t>волосся</a:t>
            </a:r>
            <a:r>
              <a:rPr lang="ru-RU" sz="20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08" y="1264555"/>
            <a:ext cx="5679957" cy="3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Джейран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538" y="1905000"/>
            <a:ext cx="5995230" cy="3777622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Джейран – одна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різновидів</a:t>
            </a:r>
            <a:r>
              <a:rPr lang="ru-RU" sz="2000" dirty="0"/>
              <a:t> </a:t>
            </a:r>
            <a:r>
              <a:rPr lang="ru-RU" sz="2000" dirty="0" err="1"/>
              <a:t>дрібних</a:t>
            </a:r>
            <a:r>
              <a:rPr lang="ru-RU" sz="2000" dirty="0"/>
              <a:t> газелей. </a:t>
            </a:r>
            <a:r>
              <a:rPr lang="ru-RU" sz="2000" dirty="0" smtClean="0"/>
              <a:t>Доросла </a:t>
            </a:r>
            <a:r>
              <a:rPr lang="ru-RU" sz="2000" dirty="0" err="1"/>
              <a:t>тварина</a:t>
            </a:r>
            <a:r>
              <a:rPr lang="ru-RU" sz="2000" dirty="0"/>
              <a:t> </a:t>
            </a:r>
            <a:r>
              <a:rPr lang="ru-RU" sz="2000" dirty="0" err="1"/>
              <a:t>важить</a:t>
            </a:r>
            <a:r>
              <a:rPr lang="ru-RU" sz="2000" dirty="0"/>
              <a:t> 20-30 кг і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 </a:t>
            </a:r>
            <a:r>
              <a:rPr lang="ru-RU" sz="2000" dirty="0"/>
              <a:t>70 см. </a:t>
            </a:r>
            <a:r>
              <a:rPr lang="ru-RU" sz="2000" dirty="0" err="1"/>
              <a:t>Самці</a:t>
            </a:r>
            <a:r>
              <a:rPr lang="ru-RU" sz="2000" dirty="0"/>
              <a:t> </a:t>
            </a:r>
            <a:r>
              <a:rPr lang="ru-RU" sz="2000" dirty="0" err="1"/>
              <a:t>більші</a:t>
            </a:r>
            <a:r>
              <a:rPr lang="ru-RU" sz="2000" dirty="0"/>
              <a:t> за самок. </a:t>
            </a:r>
            <a:r>
              <a:rPr lang="ru-RU" sz="2000" dirty="0" err="1"/>
              <a:t>Самців</a:t>
            </a:r>
            <a:r>
              <a:rPr lang="ru-RU" sz="2000" dirty="0"/>
              <a:t> джейрана </a:t>
            </a:r>
            <a:r>
              <a:rPr lang="ru-RU" sz="2000" dirty="0" err="1"/>
              <a:t>дуже</a:t>
            </a:r>
            <a:r>
              <a:rPr lang="ru-RU" sz="2000" dirty="0"/>
              <a:t> легко </a:t>
            </a:r>
            <a:r>
              <a:rPr lang="ru-RU" sz="2000" dirty="0" err="1"/>
              <a:t>відрізнити</a:t>
            </a:r>
            <a:r>
              <a:rPr lang="ru-RU" sz="2000" dirty="0"/>
              <a:t> по </a:t>
            </a:r>
            <a:r>
              <a:rPr lang="ru-RU" sz="2000" dirty="0" err="1"/>
              <a:t>красивим</a:t>
            </a:r>
            <a:r>
              <a:rPr lang="ru-RU" sz="2000" dirty="0"/>
              <a:t> рогам,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досягаютьдо</a:t>
            </a:r>
            <a:r>
              <a:rPr lang="ru-RU" sz="2000" dirty="0"/>
              <a:t> 30 см </a:t>
            </a:r>
            <a:r>
              <a:rPr lang="ru-RU" sz="2000" dirty="0" err="1"/>
              <a:t>завдовжки</a:t>
            </a:r>
            <a:r>
              <a:rPr lang="ru-RU" sz="2000" dirty="0"/>
              <a:t>, </a:t>
            </a:r>
            <a:r>
              <a:rPr lang="ru-RU" sz="2000" dirty="0" err="1"/>
              <a:t>розташовані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один до одного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. </a:t>
            </a:r>
            <a:r>
              <a:rPr lang="ru-RU" sz="2000" dirty="0" err="1"/>
              <a:t>Роги</a:t>
            </a:r>
            <a:r>
              <a:rPr lang="ru-RU" sz="2000" dirty="0"/>
              <a:t> </a:t>
            </a:r>
            <a:r>
              <a:rPr lang="ru-RU" sz="2000" dirty="0" err="1"/>
              <a:t>чорні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поперечними</a:t>
            </a:r>
            <a:r>
              <a:rPr lang="ru-RU" sz="2000" dirty="0"/>
              <a:t> </a:t>
            </a:r>
            <a:r>
              <a:rPr lang="ru-RU" sz="2000" dirty="0" err="1"/>
              <a:t>кільцями</a:t>
            </a:r>
            <a:r>
              <a:rPr lang="ru-RU" sz="2000" dirty="0"/>
              <a:t>. У самок </a:t>
            </a:r>
            <a:r>
              <a:rPr lang="ru-RU" sz="2000" dirty="0" err="1"/>
              <a:t>ріжки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виростають</a:t>
            </a:r>
            <a:r>
              <a:rPr lang="ru-RU" sz="2000" dirty="0"/>
              <a:t>, то </a:t>
            </a:r>
            <a:r>
              <a:rPr lang="ru-RU" sz="2000" dirty="0" err="1"/>
              <a:t>зовсім</a:t>
            </a:r>
            <a:r>
              <a:rPr lang="ru-RU" sz="2000" dirty="0"/>
              <a:t> </a:t>
            </a:r>
            <a:r>
              <a:rPr lang="ru-RU" sz="2000" dirty="0" err="1"/>
              <a:t>невеликі</a:t>
            </a:r>
            <a:r>
              <a:rPr lang="ru-RU" sz="2000" dirty="0"/>
              <a:t>, </a:t>
            </a:r>
            <a:r>
              <a:rPr lang="ru-RU" sz="2000" dirty="0" err="1"/>
              <a:t>ледве</a:t>
            </a:r>
            <a:r>
              <a:rPr lang="ru-RU" sz="2000" dirty="0"/>
              <a:t> </a:t>
            </a:r>
            <a:r>
              <a:rPr lang="ru-RU" sz="2000" dirty="0" err="1"/>
              <a:t>помітні</a:t>
            </a:r>
            <a:r>
              <a:rPr lang="ru-RU" sz="2000" dirty="0"/>
              <a:t>, не </a:t>
            </a:r>
            <a:r>
              <a:rPr lang="ru-RU" sz="2000" dirty="0" err="1"/>
              <a:t>більше</a:t>
            </a:r>
            <a:r>
              <a:rPr lang="ru-RU" sz="2000" dirty="0"/>
              <a:t> 5 см. Голова у </a:t>
            </a:r>
            <a:r>
              <a:rPr lang="ru-RU" sz="2000" dirty="0" err="1"/>
              <a:t>газелі</a:t>
            </a:r>
            <a:r>
              <a:rPr lang="ru-RU" sz="2000" dirty="0"/>
              <a:t> невелика </a:t>
            </a:r>
            <a:r>
              <a:rPr lang="ru-RU" sz="2000" dirty="0" err="1"/>
              <a:t>із</a:t>
            </a:r>
            <a:r>
              <a:rPr lang="ru-RU" sz="2000" dirty="0"/>
              <a:t> тонкою, </a:t>
            </a:r>
            <a:r>
              <a:rPr lang="ru-RU" sz="2000" dirty="0" err="1"/>
              <a:t>граціозною</a:t>
            </a:r>
            <a:r>
              <a:rPr lang="ru-RU" sz="2000" dirty="0"/>
              <a:t> </a:t>
            </a:r>
            <a:r>
              <a:rPr lang="ru-RU" sz="2000" dirty="0" err="1"/>
              <a:t>шиєю</a:t>
            </a:r>
            <a:r>
              <a:rPr lang="ru-RU" sz="2000" dirty="0"/>
              <a:t> і </a:t>
            </a:r>
            <a:r>
              <a:rPr lang="ru-RU" sz="2000" dirty="0" err="1"/>
              <a:t>довгими</a:t>
            </a:r>
            <a:r>
              <a:rPr lang="ru-RU" sz="2000" dirty="0"/>
              <a:t> </a:t>
            </a:r>
            <a:r>
              <a:rPr lang="ru-RU" sz="2000" dirty="0" err="1"/>
              <a:t>вухами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321482"/>
            <a:ext cx="4978160" cy="37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Каракал пустельний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126" y="2242781"/>
            <a:ext cx="5940639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Каракал – </a:t>
            </a:r>
            <a:r>
              <a:rPr lang="ru-RU" sz="2000" dirty="0" err="1"/>
              <a:t>хижий</a:t>
            </a:r>
            <a:r>
              <a:rPr lang="ru-RU" sz="2000" dirty="0"/>
              <a:t> </a:t>
            </a:r>
            <a:r>
              <a:rPr lang="ru-RU" sz="2000" dirty="0" err="1"/>
              <a:t>ссавець</a:t>
            </a:r>
            <a:r>
              <a:rPr lang="ru-RU" sz="2000" dirty="0"/>
              <a:t>, </a:t>
            </a:r>
            <a:r>
              <a:rPr lang="ru-RU" sz="2000" dirty="0" err="1"/>
              <a:t>представник</a:t>
            </a:r>
            <a:r>
              <a:rPr lang="ru-RU" sz="2000" dirty="0"/>
              <a:t> </a:t>
            </a:r>
            <a:r>
              <a:rPr lang="ru-RU" sz="2000" dirty="0" err="1"/>
              <a:t>сімейства</a:t>
            </a:r>
            <a:r>
              <a:rPr lang="ru-RU" sz="2000" dirty="0"/>
              <a:t> </a:t>
            </a:r>
            <a:r>
              <a:rPr lang="ru-RU" sz="2000" dirty="0" err="1"/>
              <a:t>котячих</a:t>
            </a:r>
            <a:r>
              <a:rPr lang="ru-RU" sz="2000" dirty="0"/>
              <a:t>. За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/>
              <a:t>виглядом</a:t>
            </a:r>
            <a:r>
              <a:rPr lang="ru-RU" sz="2000" dirty="0"/>
              <a:t> каракал </a:t>
            </a:r>
            <a:r>
              <a:rPr lang="ru-RU" sz="2000" dirty="0" err="1"/>
              <a:t>злегка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рись</a:t>
            </a:r>
            <a:r>
              <a:rPr lang="ru-RU" sz="2000" dirty="0"/>
              <a:t>, тому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степовою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пустельною</a:t>
            </a:r>
            <a:r>
              <a:rPr lang="ru-RU" sz="2000" dirty="0"/>
              <a:t> </a:t>
            </a:r>
            <a:r>
              <a:rPr lang="ru-RU" sz="2000" dirty="0" err="1"/>
              <a:t>риссю</a:t>
            </a:r>
            <a:r>
              <a:rPr lang="ru-RU" sz="2000" dirty="0"/>
              <a:t>. Каракал </a:t>
            </a:r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описаний </a:t>
            </a:r>
            <a:r>
              <a:rPr lang="ru-RU" sz="2000" dirty="0" err="1"/>
              <a:t>німецьким</a:t>
            </a:r>
            <a:r>
              <a:rPr lang="ru-RU" sz="2000" dirty="0"/>
              <a:t> </a:t>
            </a:r>
            <a:r>
              <a:rPr lang="ru-RU" sz="2000" dirty="0" err="1"/>
              <a:t>натуралістом</a:t>
            </a:r>
            <a:r>
              <a:rPr lang="ru-RU" sz="2000" dirty="0"/>
              <a:t> </a:t>
            </a:r>
            <a:r>
              <a:rPr lang="ru-RU" sz="2000" dirty="0" err="1"/>
              <a:t>Іоганном</a:t>
            </a:r>
            <a:r>
              <a:rPr lang="ru-RU" sz="2000" dirty="0"/>
              <a:t> </a:t>
            </a:r>
            <a:r>
              <a:rPr lang="ru-RU" sz="2000" dirty="0" err="1"/>
              <a:t>Крістіаном</a:t>
            </a:r>
            <a:r>
              <a:rPr lang="ru-RU" sz="2000" dirty="0"/>
              <a:t> </a:t>
            </a:r>
            <a:r>
              <a:rPr lang="ru-RU" sz="2000" dirty="0" err="1"/>
              <a:t>Шребером</a:t>
            </a:r>
            <a:r>
              <a:rPr lang="ru-RU" sz="2000" dirty="0"/>
              <a:t> в 1776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/>
              <a:t>Назву</a:t>
            </a:r>
            <a:r>
              <a:rPr lang="ru-RU" sz="2000" dirty="0"/>
              <a:t> каракал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запропоновано</a:t>
            </a:r>
            <a:r>
              <a:rPr lang="ru-RU" sz="2000" dirty="0"/>
              <a:t> Джоном </a:t>
            </a:r>
            <a:r>
              <a:rPr lang="ru-RU" sz="2000" dirty="0" err="1"/>
              <a:t>Едвардом</a:t>
            </a:r>
            <a:r>
              <a:rPr lang="ru-RU" sz="2000" dirty="0"/>
              <a:t> </a:t>
            </a:r>
            <a:r>
              <a:rPr lang="ru-RU" sz="2000" dirty="0" err="1"/>
              <a:t>Греєм</a:t>
            </a:r>
            <a:r>
              <a:rPr lang="ru-RU" sz="2000" dirty="0"/>
              <a:t> в 1843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35" y="1905000"/>
            <a:ext cx="5327749" cy="34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Мусанг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979" y="2041478"/>
            <a:ext cx="5599445" cy="3777622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Мусанг</a:t>
            </a:r>
            <a:r>
              <a:rPr lang="ru-RU" sz="2000" dirty="0"/>
              <a:t> – маленький, верткий </a:t>
            </a:r>
            <a:r>
              <a:rPr lang="ru-RU" sz="2000" dirty="0" err="1"/>
              <a:t>хижак</a:t>
            </a:r>
            <a:r>
              <a:rPr lang="ru-RU" sz="2000" dirty="0"/>
              <a:t> </a:t>
            </a:r>
            <a:r>
              <a:rPr lang="ru-RU" sz="2000" dirty="0" err="1"/>
              <a:t>сімейства</a:t>
            </a:r>
            <a:r>
              <a:rPr lang="ru-RU" sz="2000" dirty="0"/>
              <a:t> </a:t>
            </a:r>
            <a:r>
              <a:rPr lang="ru-RU" sz="2000" dirty="0" err="1"/>
              <a:t>віверових</a:t>
            </a:r>
            <a:r>
              <a:rPr lang="ru-RU" sz="2000" dirty="0"/>
              <a:t>,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відомий</a:t>
            </a:r>
            <a:r>
              <a:rPr lang="ru-RU" sz="2000" dirty="0"/>
              <a:t> як </a:t>
            </a:r>
            <a:r>
              <a:rPr lang="ru-RU" sz="2000" dirty="0" err="1"/>
              <a:t>пальмова</a:t>
            </a:r>
            <a:r>
              <a:rPr lang="ru-RU" sz="2000" dirty="0"/>
              <a:t> </a:t>
            </a:r>
            <a:r>
              <a:rPr lang="ru-RU" sz="2000" dirty="0" err="1"/>
              <a:t>куниця</a:t>
            </a:r>
            <a:r>
              <a:rPr lang="ru-RU" sz="2000" dirty="0"/>
              <a:t>. </a:t>
            </a:r>
            <a:r>
              <a:rPr lang="ru-RU" sz="2000" dirty="0" err="1" smtClean="0"/>
              <a:t>Мусанги</a:t>
            </a:r>
            <a:r>
              <a:rPr lang="ru-RU" sz="2000" dirty="0" smtClean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гнучкий</a:t>
            </a:r>
            <a:r>
              <a:rPr lang="ru-RU" sz="2000" dirty="0"/>
              <a:t> </a:t>
            </a:r>
            <a:r>
              <a:rPr lang="ru-RU" sz="2000" dirty="0" err="1"/>
              <a:t>видовжений</a:t>
            </a:r>
            <a:r>
              <a:rPr lang="ru-RU" sz="2000" dirty="0"/>
              <a:t> </a:t>
            </a:r>
            <a:r>
              <a:rPr lang="ru-RU" sz="2000" dirty="0" err="1"/>
              <a:t>тулуб</a:t>
            </a:r>
            <a:r>
              <a:rPr lang="ru-RU" sz="2000" dirty="0"/>
              <a:t> на коротких </a:t>
            </a:r>
            <a:r>
              <a:rPr lang="ru-RU" sz="2000" dirty="0" err="1"/>
              <a:t>сильних</a:t>
            </a:r>
            <a:r>
              <a:rPr lang="ru-RU" sz="2000" dirty="0"/>
              <a:t> лапках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втяжними</a:t>
            </a:r>
            <a:r>
              <a:rPr lang="ru-RU" sz="2000" dirty="0"/>
              <a:t>, як у </a:t>
            </a:r>
            <a:r>
              <a:rPr lang="ru-RU" sz="2000" dirty="0" err="1"/>
              <a:t>кішки</a:t>
            </a:r>
            <a:r>
              <a:rPr lang="ru-RU" sz="2000" dirty="0"/>
              <a:t>, </a:t>
            </a:r>
            <a:r>
              <a:rPr lang="ru-RU" sz="2000" dirty="0" err="1"/>
              <a:t>кігтями</a:t>
            </a:r>
            <a:r>
              <a:rPr lang="ru-RU" sz="2000" dirty="0"/>
              <a:t>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тулуба</a:t>
            </a:r>
            <a:r>
              <a:rPr lang="ru-RU" sz="2000" dirty="0"/>
              <a:t> до 60 см, </a:t>
            </a:r>
            <a:r>
              <a:rPr lang="ru-RU" sz="2000" dirty="0" err="1"/>
              <a:t>хвіст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, </a:t>
            </a:r>
            <a:r>
              <a:rPr lang="ru-RU" sz="2000" dirty="0" err="1"/>
              <a:t>такий</a:t>
            </a:r>
            <a:r>
              <a:rPr lang="ru-RU" sz="2000" dirty="0"/>
              <a:t> же. Головна </a:t>
            </a:r>
            <a:r>
              <a:rPr lang="ru-RU" sz="2000" dirty="0" err="1"/>
              <a:t>відмінність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видами </a:t>
            </a:r>
            <a:r>
              <a:rPr lang="ru-RU" sz="2000" dirty="0" err="1"/>
              <a:t>мусангів</a:t>
            </a:r>
            <a:r>
              <a:rPr lang="ru-RU" sz="2000" dirty="0"/>
              <a:t>,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кольорі</a:t>
            </a:r>
            <a:r>
              <a:rPr lang="ru-RU" sz="2000" dirty="0"/>
              <a:t> </a:t>
            </a:r>
            <a:r>
              <a:rPr lang="ru-RU" sz="2000" dirty="0" err="1"/>
              <a:t>їхньої</a:t>
            </a:r>
            <a:r>
              <a:rPr lang="ru-RU" sz="2000" dirty="0"/>
              <a:t> </a:t>
            </a:r>
            <a:r>
              <a:rPr lang="ru-RU" sz="2000" dirty="0" err="1"/>
              <a:t>шерсті</a:t>
            </a:r>
            <a:r>
              <a:rPr lang="ru-RU" sz="2000" dirty="0"/>
              <a:t>. </a:t>
            </a:r>
            <a:r>
              <a:rPr lang="ru-RU" sz="2000" dirty="0" err="1"/>
              <a:t>Азіатський</a:t>
            </a:r>
            <a:r>
              <a:rPr lang="ru-RU" sz="2000" dirty="0"/>
              <a:t> </a:t>
            </a:r>
            <a:r>
              <a:rPr lang="ru-RU" sz="2000" dirty="0" err="1"/>
              <a:t>мусанг</a:t>
            </a:r>
            <a:r>
              <a:rPr lang="ru-RU" sz="2000" dirty="0"/>
              <a:t> – </a:t>
            </a:r>
            <a:r>
              <a:rPr lang="ru-RU" sz="2000" dirty="0" err="1"/>
              <a:t>сірого</a:t>
            </a:r>
            <a:r>
              <a:rPr lang="ru-RU" sz="2000" dirty="0"/>
              <a:t> </a:t>
            </a:r>
            <a:r>
              <a:rPr lang="ru-RU" sz="2000" dirty="0" err="1"/>
              <a:t>кольору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чорними</a:t>
            </a:r>
            <a:r>
              <a:rPr lang="ru-RU" sz="2000" dirty="0"/>
              <a:t> </a:t>
            </a:r>
            <a:r>
              <a:rPr lang="ru-RU" sz="2000" dirty="0" err="1"/>
              <a:t>смугами</a:t>
            </a:r>
            <a:r>
              <a:rPr lang="ru-RU" sz="2000" dirty="0"/>
              <a:t> </a:t>
            </a:r>
            <a:r>
              <a:rPr lang="ru-RU" sz="2000" dirty="0" err="1"/>
              <a:t>вздовж</a:t>
            </a:r>
            <a:r>
              <a:rPr lang="ru-RU" sz="2000" dirty="0"/>
              <a:t> </a:t>
            </a:r>
            <a:r>
              <a:rPr lang="ru-RU" sz="2000" dirty="0" err="1"/>
              <a:t>тулуба</a:t>
            </a:r>
            <a:r>
              <a:rPr lang="ru-RU" sz="2000" dirty="0"/>
              <a:t>, </a:t>
            </a:r>
            <a:r>
              <a:rPr lang="ru-RU" sz="2000" dirty="0" err="1"/>
              <a:t>ближче</a:t>
            </a:r>
            <a:r>
              <a:rPr lang="ru-RU" sz="2000" dirty="0"/>
              <a:t> до живота вони </a:t>
            </a:r>
            <a:r>
              <a:rPr lang="ru-RU" sz="2000" dirty="0" err="1"/>
              <a:t>світлішають</a:t>
            </a:r>
            <a:r>
              <a:rPr lang="ru-RU" sz="2000" dirty="0"/>
              <a:t> і </a:t>
            </a:r>
            <a:r>
              <a:rPr lang="ru-RU" sz="2000" dirty="0" err="1"/>
              <a:t>переходять</a:t>
            </a:r>
            <a:r>
              <a:rPr lang="ru-RU" sz="2000" dirty="0"/>
              <a:t> у </a:t>
            </a:r>
            <a:r>
              <a:rPr lang="ru-RU" sz="2000" dirty="0" err="1"/>
              <a:t>плями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1" y="1468071"/>
            <a:ext cx="5789047" cy="36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Перегузня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62" y="2092657"/>
            <a:ext cx="6554788" cy="3777622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Перегузня</a:t>
            </a:r>
            <a:r>
              <a:rPr lang="ru-RU" sz="2000" dirty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</a:t>
            </a:r>
            <a:r>
              <a:rPr lang="ru-RU" sz="2000" dirty="0"/>
              <a:t>собою </a:t>
            </a:r>
            <a:r>
              <a:rPr lang="ru-RU" sz="2000" dirty="0" err="1"/>
              <a:t>невелику</a:t>
            </a:r>
            <a:r>
              <a:rPr lang="ru-RU" sz="2000" dirty="0"/>
              <a:t> </a:t>
            </a:r>
            <a:r>
              <a:rPr lang="ru-RU" sz="2000" dirty="0" err="1"/>
              <a:t>тваринку</a:t>
            </a:r>
            <a:r>
              <a:rPr lang="ru-RU" sz="2000" dirty="0"/>
              <a:t> </a:t>
            </a:r>
            <a:r>
              <a:rPr lang="ru-RU" sz="2000" dirty="0" err="1"/>
              <a:t>незвичайного</a:t>
            </a:r>
            <a:r>
              <a:rPr lang="ru-RU" sz="2000" dirty="0"/>
              <a:t> окрасу.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найближчий</a:t>
            </a:r>
            <a:r>
              <a:rPr lang="ru-RU" sz="2000" dirty="0"/>
              <a:t> родич </a:t>
            </a:r>
            <a:r>
              <a:rPr lang="ru-RU" sz="2000" dirty="0" err="1"/>
              <a:t>тхора</a:t>
            </a:r>
            <a:r>
              <a:rPr lang="ru-RU" sz="2000" dirty="0"/>
              <a:t> і ласки, а в </a:t>
            </a:r>
            <a:r>
              <a:rPr lang="ru-RU" sz="2000" dirty="0" err="1"/>
              <a:t>перекладі</a:t>
            </a:r>
            <a:r>
              <a:rPr lang="ru-RU" sz="2000" dirty="0"/>
              <a:t> з </a:t>
            </a:r>
            <a:r>
              <a:rPr lang="ru-RU" sz="2000" dirty="0" err="1"/>
              <a:t>латинської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звучить</a:t>
            </a:r>
            <a:r>
              <a:rPr lang="ru-RU" sz="2000" dirty="0"/>
              <a:t> як “маленький </a:t>
            </a:r>
            <a:r>
              <a:rPr lang="ru-RU" sz="2000" dirty="0" err="1"/>
              <a:t>хробак</a:t>
            </a:r>
            <a:r>
              <a:rPr lang="ru-RU" sz="2000" dirty="0"/>
              <a:t> </a:t>
            </a:r>
            <a:r>
              <a:rPr lang="ru-RU" sz="2000" dirty="0" smtClean="0"/>
              <a:t>“.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рідкісна</a:t>
            </a:r>
            <a:r>
              <a:rPr lang="ru-RU" sz="2000" dirty="0"/>
              <a:t> </a:t>
            </a:r>
            <a:r>
              <a:rPr lang="ru-RU" sz="2000" dirty="0" err="1"/>
              <a:t>тварина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err="1"/>
              <a:t>куницевих</a:t>
            </a:r>
            <a:r>
              <a:rPr lang="ru-RU" sz="2000" dirty="0"/>
              <a:t> ряду </a:t>
            </a:r>
            <a:r>
              <a:rPr lang="ru-RU" sz="2000" dirty="0" err="1"/>
              <a:t>хижих</a:t>
            </a:r>
            <a:r>
              <a:rPr lang="ru-RU" sz="2000" dirty="0"/>
              <a:t>. </a:t>
            </a:r>
            <a:r>
              <a:rPr lang="ru-RU" sz="2000" dirty="0" err="1"/>
              <a:t>Основним</a:t>
            </a:r>
            <a:r>
              <a:rPr lang="ru-RU" sz="2000" dirty="0"/>
              <a:t> окрасом </a:t>
            </a:r>
            <a:r>
              <a:rPr lang="ru-RU" sz="2000" dirty="0" err="1"/>
              <a:t>спини</a:t>
            </a:r>
            <a:r>
              <a:rPr lang="ru-RU" sz="2000" dirty="0"/>
              <a:t> є буро-</a:t>
            </a:r>
            <a:r>
              <a:rPr lang="ru-RU" sz="2000" dirty="0" err="1"/>
              <a:t>коричневий</a:t>
            </a:r>
            <a:r>
              <a:rPr lang="ru-RU" sz="2000" dirty="0"/>
              <a:t>, по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розкидані</a:t>
            </a:r>
            <a:r>
              <a:rPr lang="ru-RU" sz="2000" dirty="0"/>
              <a:t> </a:t>
            </a:r>
            <a:r>
              <a:rPr lang="ru-RU" sz="2000" dirty="0" err="1"/>
              <a:t>численні</a:t>
            </a:r>
            <a:r>
              <a:rPr lang="ru-RU" sz="2000" dirty="0"/>
              <a:t> </a:t>
            </a:r>
            <a:r>
              <a:rPr lang="ru-RU" sz="2000" dirty="0" err="1"/>
              <a:t>смуги</a:t>
            </a:r>
            <a:r>
              <a:rPr lang="ru-RU" sz="2000" dirty="0"/>
              <a:t> і </a:t>
            </a:r>
            <a:r>
              <a:rPr lang="ru-RU" sz="2000" dirty="0" err="1"/>
              <a:t>плями</a:t>
            </a:r>
            <a:r>
              <a:rPr lang="ru-RU" sz="2000" dirty="0"/>
              <a:t> </a:t>
            </a:r>
            <a:r>
              <a:rPr lang="ru-RU" sz="2000" dirty="0" err="1"/>
              <a:t>жовтого</a:t>
            </a:r>
            <a:r>
              <a:rPr lang="ru-RU" sz="2000" dirty="0"/>
              <a:t> </a:t>
            </a:r>
            <a:r>
              <a:rPr lang="ru-RU" sz="2000" dirty="0" err="1"/>
              <a:t>кольору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складний</a:t>
            </a:r>
            <a:r>
              <a:rPr lang="ru-RU" sz="2000" dirty="0"/>
              <a:t> </a:t>
            </a:r>
            <a:r>
              <a:rPr lang="ru-RU" sz="2000" dirty="0" err="1"/>
              <a:t>малюнок</a:t>
            </a:r>
            <a:r>
              <a:rPr lang="ru-RU" sz="2000" dirty="0"/>
              <a:t> так званого чепрачного </a:t>
            </a:r>
            <a:r>
              <a:rPr lang="ru-RU" sz="2000" dirty="0" err="1"/>
              <a:t>кольору</a:t>
            </a:r>
            <a:r>
              <a:rPr lang="ru-RU" sz="2000" dirty="0"/>
              <a:t>. </a:t>
            </a:r>
            <a:r>
              <a:rPr lang="ru-RU" sz="2000" dirty="0" err="1"/>
              <a:t>Вуха</a:t>
            </a:r>
            <a:r>
              <a:rPr lang="ru-RU" sz="2000" dirty="0"/>
              <a:t> великого </a:t>
            </a:r>
            <a:r>
              <a:rPr lang="ru-RU" sz="2000" dirty="0" err="1"/>
              <a:t>розміру</a:t>
            </a:r>
            <a:r>
              <a:rPr lang="ru-RU" sz="2000" dirty="0"/>
              <a:t> </a:t>
            </a:r>
            <a:r>
              <a:rPr lang="ru-RU" sz="2000" dirty="0" err="1"/>
              <a:t>покриті</a:t>
            </a:r>
            <a:r>
              <a:rPr lang="ru-RU" sz="2000" dirty="0"/>
              <a:t> </a:t>
            </a:r>
            <a:r>
              <a:rPr lang="ru-RU" sz="2000" dirty="0" err="1"/>
              <a:t>світлим</a:t>
            </a:r>
            <a:r>
              <a:rPr lang="ru-RU" sz="2000" dirty="0"/>
              <a:t> </a:t>
            </a:r>
            <a:r>
              <a:rPr lang="ru-RU" sz="2000" dirty="0" err="1"/>
              <a:t>волоссям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довжини</a:t>
            </a:r>
            <a:r>
              <a:rPr lang="ru-RU" sz="2000" dirty="0"/>
              <a:t>. </a:t>
            </a:r>
            <a:r>
              <a:rPr lang="ru-RU" sz="2000" dirty="0" err="1"/>
              <a:t>Хвіст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, </a:t>
            </a:r>
            <a:r>
              <a:rPr lang="ru-RU" sz="2000" dirty="0" err="1"/>
              <a:t>покритий</a:t>
            </a:r>
            <a:r>
              <a:rPr lang="ru-RU" sz="2000" dirty="0"/>
              <a:t> </a:t>
            </a:r>
            <a:r>
              <a:rPr lang="ru-RU" sz="2000" dirty="0" err="1"/>
              <a:t>хутром</a:t>
            </a:r>
            <a:r>
              <a:rPr lang="ru-RU" sz="2000" dirty="0"/>
              <a:t> </a:t>
            </a:r>
            <a:r>
              <a:rPr lang="ru-RU" sz="2000" dirty="0" err="1"/>
              <a:t>жовто</a:t>
            </a:r>
            <a:r>
              <a:rPr lang="ru-RU" sz="2000" dirty="0"/>
              <a:t>-бурого </a:t>
            </a:r>
            <a:r>
              <a:rPr lang="ru-RU" sz="2000" dirty="0" err="1"/>
              <a:t>кольору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50" y="1905000"/>
            <a:ext cx="4933450" cy="310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495" y="1493155"/>
            <a:ext cx="8911687" cy="1280890"/>
          </a:xfrm>
        </p:spPr>
        <p:txBody>
          <a:bodyPr>
            <a:noAutofit/>
          </a:bodyPr>
          <a:lstStyle/>
          <a:p>
            <a:r>
              <a:rPr lang="uk-UA" sz="9600" dirty="0" smtClean="0"/>
              <a:t>Дякую за увагу!!!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7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3242" y="1905000"/>
            <a:ext cx="6636675" cy="3777622"/>
          </a:xfrm>
        </p:spPr>
        <p:txBody>
          <a:bodyPr>
            <a:normAutofit/>
          </a:bodyPr>
          <a:lstStyle/>
          <a:p>
            <a:r>
              <a:rPr lang="ru-RU" sz="2800" dirty="0" err="1"/>
              <a:t>Складність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умов </a:t>
            </a:r>
            <a:r>
              <a:rPr lang="ru-RU" sz="2800" dirty="0" err="1"/>
              <a:t>Євразії</a:t>
            </a:r>
            <a:r>
              <a:rPr lang="ru-RU" sz="2800" dirty="0"/>
              <a:t>, непроста </a:t>
            </a:r>
            <a:r>
              <a:rPr lang="ru-RU" sz="2800" dirty="0" err="1"/>
              <a:t>будова</a:t>
            </a:r>
            <a:r>
              <a:rPr lang="ru-RU" sz="2800" dirty="0"/>
              <a:t> </a:t>
            </a:r>
            <a:r>
              <a:rPr lang="ru-RU" sz="2800" dirty="0" err="1"/>
              <a:t>рельєфу</a:t>
            </a:r>
            <a:r>
              <a:rPr lang="ru-RU" sz="2800" dirty="0"/>
              <a:t>, великий контраст температур – все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вплинуло</a:t>
            </a:r>
            <a:r>
              <a:rPr lang="ru-RU" sz="2800" dirty="0"/>
              <a:t> на весь </a:t>
            </a:r>
            <a:r>
              <a:rPr lang="ru-RU" sz="2800" dirty="0" err="1"/>
              <a:t>тваринний</a:t>
            </a:r>
            <a:r>
              <a:rPr lang="ru-RU" sz="2800" dirty="0"/>
              <a:t> </a:t>
            </a:r>
            <a:r>
              <a:rPr lang="ru-RU" sz="2800" dirty="0" err="1"/>
              <a:t>світ</a:t>
            </a:r>
            <a:r>
              <a:rPr lang="ru-RU" sz="2800" dirty="0"/>
              <a:t> </a:t>
            </a:r>
            <a:r>
              <a:rPr lang="ru-RU" sz="2800" dirty="0" err="1" smtClean="0"/>
              <a:t>найбільшого</a:t>
            </a:r>
            <a:r>
              <a:rPr lang="ru-RU" sz="2800" dirty="0" smtClean="0"/>
              <a:t> </a:t>
            </a:r>
            <a:r>
              <a:rPr lang="ru-RU" sz="2800" dirty="0"/>
              <a:t>континенту, </a:t>
            </a:r>
            <a:r>
              <a:rPr lang="ru-RU" sz="2800" dirty="0" err="1"/>
              <a:t>зробивши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різноманітним</a:t>
            </a:r>
            <a:r>
              <a:rPr lang="ru-RU" sz="2800" dirty="0"/>
              <a:t> і </a:t>
            </a:r>
            <a:r>
              <a:rPr lang="ru-RU" sz="2800" dirty="0" err="1"/>
              <a:t>унікальним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17" y="1490394"/>
            <a:ext cx="4527148" cy="33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480" y="2038066"/>
            <a:ext cx="5790513" cy="3777622"/>
          </a:xfrm>
        </p:spPr>
        <p:txBody>
          <a:bodyPr>
            <a:normAutofit/>
          </a:bodyPr>
          <a:lstStyle/>
          <a:p>
            <a:r>
              <a:rPr lang="ru-RU" sz="2800" dirty="0"/>
              <a:t>Фауна </a:t>
            </a:r>
            <a:r>
              <a:rPr lang="ru-RU" sz="2800" dirty="0" err="1"/>
              <a:t>лісів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районів</a:t>
            </a:r>
            <a:r>
              <a:rPr lang="ru-RU" sz="2800" dirty="0"/>
              <a:t> </a:t>
            </a:r>
            <a:r>
              <a:rPr lang="ru-RU" sz="2800" dirty="0" err="1"/>
              <a:t>Євразії</a:t>
            </a:r>
            <a:r>
              <a:rPr lang="ru-RU" sz="2800" dirty="0"/>
              <a:t>, </a:t>
            </a:r>
            <a:r>
              <a:rPr lang="ru-RU" sz="2800" dirty="0" err="1"/>
              <a:t>відрізняється</a:t>
            </a:r>
            <a:r>
              <a:rPr lang="ru-RU" sz="2800" dirty="0"/>
              <a:t> великою </a:t>
            </a:r>
            <a:r>
              <a:rPr lang="ru-RU" sz="2800" dirty="0" err="1"/>
              <a:t>диференціацією</a:t>
            </a:r>
            <a:r>
              <a:rPr lang="ru-RU" sz="2800" dirty="0"/>
              <a:t>. У </a:t>
            </a:r>
            <a:r>
              <a:rPr lang="ru-RU" sz="2800" dirty="0" err="1"/>
              <a:t>європейській</a:t>
            </a:r>
            <a:r>
              <a:rPr lang="ru-RU" sz="2800" dirty="0"/>
              <a:t> </a:t>
            </a:r>
            <a:r>
              <a:rPr lang="ru-RU" sz="2800" dirty="0" err="1"/>
              <a:t>частині</a:t>
            </a:r>
            <a:r>
              <a:rPr lang="ru-RU" sz="2800" dirty="0"/>
              <a:t> </a:t>
            </a:r>
            <a:r>
              <a:rPr lang="ru-RU" sz="2800" dirty="0" err="1"/>
              <a:t>проживає</a:t>
            </a:r>
            <a:r>
              <a:rPr lang="ru-RU" sz="2800" dirty="0"/>
              <a:t> </a:t>
            </a:r>
            <a:r>
              <a:rPr lang="ru-RU" sz="2800" dirty="0" err="1"/>
              <a:t>чимало</a:t>
            </a:r>
            <a:r>
              <a:rPr lang="ru-RU" sz="2800" dirty="0"/>
              <a:t> великих </a:t>
            </a:r>
            <a:r>
              <a:rPr lang="ru-RU" sz="2800" dirty="0" err="1"/>
              <a:t>ссавців</a:t>
            </a:r>
            <a:r>
              <a:rPr lang="ru-RU" sz="2800" dirty="0"/>
              <a:t>, таких як </a:t>
            </a:r>
            <a:r>
              <a:rPr lang="ru-RU" sz="2800" dirty="0" err="1"/>
              <a:t>благородний</a:t>
            </a:r>
            <a:r>
              <a:rPr lang="ru-RU" sz="2800" dirty="0"/>
              <a:t> олень, </a:t>
            </a:r>
            <a:r>
              <a:rPr lang="ru-RU" sz="2800" dirty="0" err="1"/>
              <a:t>бурий</a:t>
            </a:r>
            <a:r>
              <a:rPr lang="ru-RU" sz="2800" dirty="0"/>
              <a:t> </a:t>
            </a:r>
            <a:r>
              <a:rPr lang="ru-RU" sz="2800" dirty="0" err="1"/>
              <a:t>ведмідь</a:t>
            </a:r>
            <a:r>
              <a:rPr lang="ru-RU" sz="2800" dirty="0"/>
              <a:t>, косуля.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02453"/>
            <a:ext cx="4392720" cy="2923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3" y="3322891"/>
            <a:ext cx="4417966" cy="33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368" y="1905000"/>
            <a:ext cx="5517558" cy="3777622"/>
          </a:xfrm>
        </p:spPr>
        <p:txBody>
          <a:bodyPr>
            <a:norm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гірських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 і </a:t>
            </a:r>
            <a:r>
              <a:rPr lang="ru-RU" sz="2400" dirty="0" err="1"/>
              <a:t>очеретяних</a:t>
            </a:r>
            <a:r>
              <a:rPr lang="ru-RU" sz="2400" dirty="0"/>
              <a:t> </a:t>
            </a:r>
            <a:r>
              <a:rPr lang="ru-RU" sz="2400" dirty="0" err="1"/>
              <a:t>заростях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зустріти</a:t>
            </a:r>
            <a:r>
              <a:rPr lang="ru-RU" sz="2400" dirty="0"/>
              <a:t> бамбукового і </a:t>
            </a:r>
            <a:r>
              <a:rPr lang="ru-RU" sz="2400" dirty="0" err="1"/>
              <a:t>чорного</a:t>
            </a:r>
            <a:r>
              <a:rPr lang="ru-RU" sz="2400" dirty="0"/>
              <a:t> </a:t>
            </a:r>
            <a:r>
              <a:rPr lang="ru-RU" sz="2400" dirty="0" err="1"/>
              <a:t>гімалайського</a:t>
            </a:r>
            <a:r>
              <a:rPr lang="ru-RU" sz="2400" dirty="0"/>
              <a:t> </a:t>
            </a:r>
            <a:r>
              <a:rPr lang="ru-RU" sz="2400" dirty="0" err="1"/>
              <a:t>ведмедя</a:t>
            </a:r>
            <a:r>
              <a:rPr lang="ru-RU" sz="2400" dirty="0"/>
              <a:t>, леопарда, панду. </a:t>
            </a:r>
            <a:r>
              <a:rPr lang="ru-RU" sz="2400" dirty="0" err="1"/>
              <a:t>Поширені</a:t>
            </a:r>
            <a:r>
              <a:rPr lang="ru-RU" sz="2400" dirty="0"/>
              <a:t> </a:t>
            </a:r>
            <a:r>
              <a:rPr lang="ru-RU" sz="2400" dirty="0" err="1"/>
              <a:t>алігатори</a:t>
            </a:r>
            <a:r>
              <a:rPr lang="ru-RU" sz="2400" dirty="0"/>
              <a:t>, черепахи, </a:t>
            </a:r>
            <a:r>
              <a:rPr lang="ru-RU" sz="2400" dirty="0" err="1"/>
              <a:t>прісноводні</a:t>
            </a:r>
            <a:r>
              <a:rPr lang="ru-RU" sz="2400" dirty="0"/>
              <a:t> </a:t>
            </a:r>
            <a:r>
              <a:rPr lang="ru-RU" sz="2400" dirty="0" err="1"/>
              <a:t>краби</a:t>
            </a:r>
            <a:r>
              <a:rPr lang="ru-RU" sz="2400" dirty="0"/>
              <a:t>, </a:t>
            </a:r>
            <a:r>
              <a:rPr lang="ru-RU" sz="2400" dirty="0" err="1"/>
              <a:t>скорпіони</a:t>
            </a:r>
            <a:r>
              <a:rPr lang="ru-RU" sz="2400" dirty="0"/>
              <a:t>. В </a:t>
            </a:r>
            <a:r>
              <a:rPr lang="ru-RU" sz="2400" dirty="0" err="1"/>
              <a:t>Індії</a:t>
            </a:r>
            <a:r>
              <a:rPr lang="ru-RU" sz="2400" dirty="0"/>
              <a:t> та </a:t>
            </a:r>
            <a:r>
              <a:rPr lang="ru-RU" sz="2400" dirty="0" err="1"/>
              <a:t>Індокитаї</a:t>
            </a:r>
            <a:r>
              <a:rPr lang="ru-RU" sz="2400" dirty="0"/>
              <a:t> </a:t>
            </a:r>
            <a:r>
              <a:rPr lang="ru-RU" sz="2400" dirty="0" err="1"/>
              <a:t>мешкає</a:t>
            </a:r>
            <a:r>
              <a:rPr lang="ru-RU" sz="2400" dirty="0"/>
              <a:t> велика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мавп</a:t>
            </a:r>
            <a:r>
              <a:rPr lang="ru-RU" sz="2400" dirty="0"/>
              <a:t>,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плазунів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отруйних</a:t>
            </a:r>
            <a:r>
              <a:rPr lang="ru-RU" sz="2400" dirty="0"/>
              <a:t> </a:t>
            </a:r>
            <a:r>
              <a:rPr lang="ru-RU" sz="2400" dirty="0" err="1"/>
              <a:t>змій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767" y="269633"/>
            <a:ext cx="4963238" cy="2779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07" y="3240020"/>
            <a:ext cx="4609674" cy="33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2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197" y="1751463"/>
            <a:ext cx="5312842" cy="3777622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Через весь материк </a:t>
            </a:r>
            <a:r>
              <a:rPr lang="ru-RU" sz="2800" dirty="0" err="1"/>
              <a:t>тягнуться</a:t>
            </a:r>
            <a:r>
              <a:rPr lang="ru-RU" sz="2800" dirty="0"/>
              <a:t> </a:t>
            </a:r>
            <a:r>
              <a:rPr lang="ru-RU" sz="2800" dirty="0" err="1"/>
              <a:t>тайгові</a:t>
            </a:r>
            <a:r>
              <a:rPr lang="ru-RU" sz="2800" dirty="0"/>
              <a:t> </a:t>
            </a:r>
            <a:r>
              <a:rPr lang="ru-RU" sz="2800" dirty="0" err="1"/>
              <a:t>ліси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характеризуються</a:t>
            </a:r>
            <a:r>
              <a:rPr lang="ru-RU" sz="2800" dirty="0"/>
              <a:t> </a:t>
            </a:r>
            <a:r>
              <a:rPr lang="ru-RU" sz="2800" dirty="0" err="1"/>
              <a:t>одноманітністю</a:t>
            </a:r>
            <a:r>
              <a:rPr lang="ru-RU" sz="2800" dirty="0"/>
              <a:t> </a:t>
            </a:r>
            <a:r>
              <a:rPr lang="ru-RU" sz="2800" dirty="0" err="1"/>
              <a:t>тваринного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Для </a:t>
            </a:r>
            <a:r>
              <a:rPr lang="ru-RU" sz="2800" dirty="0" err="1"/>
              <a:t>тайгової</a:t>
            </a:r>
            <a:r>
              <a:rPr lang="ru-RU" sz="2800" dirty="0"/>
              <a:t> </a:t>
            </a:r>
            <a:r>
              <a:rPr lang="ru-RU" sz="2800" dirty="0" err="1"/>
              <a:t>фауни</a:t>
            </a:r>
            <a:r>
              <a:rPr lang="ru-RU" sz="2800" dirty="0"/>
              <a:t> </a:t>
            </a:r>
            <a:r>
              <a:rPr lang="ru-RU" sz="2800" dirty="0" err="1"/>
              <a:t>Євразії</a:t>
            </a:r>
            <a:r>
              <a:rPr lang="ru-RU" sz="2800" dirty="0"/>
              <a:t> </a:t>
            </a:r>
            <a:r>
              <a:rPr lang="ru-RU" sz="2800" dirty="0" err="1"/>
              <a:t>типовими</a:t>
            </a:r>
            <a:r>
              <a:rPr lang="ru-RU" sz="2800" dirty="0"/>
              <a:t> </a:t>
            </a:r>
            <a:r>
              <a:rPr lang="ru-RU" sz="2800" dirty="0" err="1"/>
              <a:t>представниками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назвати</a:t>
            </a:r>
            <a:r>
              <a:rPr lang="ru-RU" sz="2800" dirty="0"/>
              <a:t> </a:t>
            </a:r>
            <a:r>
              <a:rPr lang="ru-RU" sz="2800" dirty="0" err="1"/>
              <a:t>рись</a:t>
            </a:r>
            <a:r>
              <a:rPr lang="ru-RU" sz="2800" dirty="0"/>
              <a:t>, лося, </a:t>
            </a:r>
            <a:r>
              <a:rPr lang="ru-RU" sz="2800" dirty="0" err="1"/>
              <a:t>ведмедя</a:t>
            </a:r>
            <a:r>
              <a:rPr lang="ru-RU" sz="2800" dirty="0"/>
              <a:t>, росомаху.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37" y="0"/>
            <a:ext cx="5027808" cy="3122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39" y="3256691"/>
            <a:ext cx="4722125" cy="3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082" y="1904999"/>
            <a:ext cx="6022525" cy="377762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У </a:t>
            </a:r>
            <a:r>
              <a:rPr lang="ru-RU" sz="2800" dirty="0" err="1"/>
              <a:t>тундрі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</a:t>
            </a:r>
            <a:r>
              <a:rPr lang="ru-RU" sz="2800" dirty="0" err="1"/>
              <a:t>північний</a:t>
            </a:r>
            <a:r>
              <a:rPr lang="ru-RU" sz="2800" dirty="0"/>
              <a:t> олень, </a:t>
            </a:r>
            <a:r>
              <a:rPr lang="ru-RU" sz="2800" dirty="0" err="1"/>
              <a:t>заєць-біляк</a:t>
            </a:r>
            <a:r>
              <a:rPr lang="ru-RU" sz="2800" dirty="0"/>
              <a:t>, </a:t>
            </a:r>
            <a:r>
              <a:rPr lang="ru-RU" sz="2800" dirty="0" err="1"/>
              <a:t>песець</a:t>
            </a:r>
            <a:r>
              <a:rPr lang="ru-RU" sz="2800" dirty="0"/>
              <a:t>. На </a:t>
            </a:r>
            <a:r>
              <a:rPr lang="ru-RU" sz="2800" dirty="0" err="1"/>
              <a:t>пустельних</a:t>
            </a:r>
            <a:r>
              <a:rPr lang="ru-RU" sz="2800" dirty="0"/>
              <a:t> </a:t>
            </a:r>
            <a:r>
              <a:rPr lang="ru-RU" sz="2800" dirty="0" err="1"/>
              <a:t>плоскогір’ях</a:t>
            </a:r>
            <a:r>
              <a:rPr lang="ru-RU" sz="2800" dirty="0"/>
              <a:t> і </a:t>
            </a:r>
            <a:r>
              <a:rPr lang="ru-RU" sz="2800" dirty="0" err="1"/>
              <a:t>гірських</a:t>
            </a:r>
            <a:r>
              <a:rPr lang="ru-RU" sz="2800" dirty="0"/>
              <a:t> хребтах континенту </a:t>
            </a:r>
            <a:r>
              <a:rPr lang="ru-RU" sz="2800" dirty="0" err="1"/>
              <a:t>видовий</a:t>
            </a:r>
            <a:r>
              <a:rPr lang="ru-RU" sz="2800" dirty="0"/>
              <a:t> склад </a:t>
            </a:r>
            <a:r>
              <a:rPr lang="ru-RU" sz="2800" dirty="0" err="1"/>
              <a:t>відносно</a:t>
            </a:r>
            <a:r>
              <a:rPr lang="ru-RU" sz="2800" dirty="0"/>
              <a:t> </a:t>
            </a:r>
            <a:r>
              <a:rPr lang="ru-RU" sz="2800" dirty="0" err="1"/>
              <a:t>бідний</a:t>
            </a:r>
            <a:r>
              <a:rPr lang="ru-RU" sz="2800" dirty="0"/>
              <a:t>, </a:t>
            </a:r>
            <a:r>
              <a:rPr lang="ru-RU" sz="2800" dirty="0" err="1"/>
              <a:t>переважають</a:t>
            </a:r>
            <a:r>
              <a:rPr lang="ru-RU" sz="2800" dirty="0"/>
              <a:t> </a:t>
            </a:r>
            <a:r>
              <a:rPr lang="ru-RU" sz="2800" dirty="0" err="1"/>
              <a:t>копитні</a:t>
            </a:r>
            <a:r>
              <a:rPr lang="ru-RU" sz="2800" dirty="0"/>
              <a:t> і </a:t>
            </a:r>
            <a:r>
              <a:rPr lang="ru-RU" sz="2800" dirty="0" err="1"/>
              <a:t>гризуни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015" y="81169"/>
            <a:ext cx="2959147" cy="364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3957583"/>
            <a:ext cx="3975551" cy="26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320" y="1905000"/>
            <a:ext cx="6213594" cy="377762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У степах </a:t>
            </a:r>
            <a:r>
              <a:rPr lang="ru-RU" sz="2800" dirty="0" err="1"/>
              <a:t>Євразії</a:t>
            </a:r>
            <a:r>
              <a:rPr lang="ru-RU" sz="2800" dirty="0"/>
              <a:t> водиться сайгак,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ховрахи</a:t>
            </a:r>
            <a:r>
              <a:rPr lang="ru-RU" sz="2800" dirty="0"/>
              <a:t>,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миші</a:t>
            </a:r>
            <a:r>
              <a:rPr lang="ru-RU" sz="2800" dirty="0"/>
              <a:t>, </a:t>
            </a:r>
            <a:r>
              <a:rPr lang="ru-RU" sz="2800" dirty="0" err="1"/>
              <a:t>степовий</a:t>
            </a:r>
            <a:r>
              <a:rPr lang="ru-RU" sz="2800" dirty="0"/>
              <a:t> </a:t>
            </a:r>
            <a:r>
              <a:rPr lang="ru-RU" sz="2800" dirty="0" err="1"/>
              <a:t>тхір</a:t>
            </a:r>
            <a:r>
              <a:rPr lang="ru-RU" sz="2800" dirty="0"/>
              <a:t>. У </a:t>
            </a:r>
            <a:r>
              <a:rPr lang="ru-RU" sz="2800" dirty="0" err="1"/>
              <a:t>фауні</a:t>
            </a:r>
            <a:r>
              <a:rPr lang="ru-RU" sz="2800" dirty="0"/>
              <a:t> </a:t>
            </a:r>
            <a:r>
              <a:rPr lang="ru-RU" sz="2800" dirty="0" err="1"/>
              <a:t>південної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Євразії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яскраво</a:t>
            </a:r>
            <a:r>
              <a:rPr lang="ru-RU" sz="2800" dirty="0"/>
              <a:t> </a:t>
            </a:r>
            <a:r>
              <a:rPr lang="ru-RU" sz="2800" dirty="0" err="1"/>
              <a:t>виражені</a:t>
            </a:r>
            <a:r>
              <a:rPr lang="ru-RU" sz="2800" dirty="0"/>
              <a:t> </a:t>
            </a:r>
            <a:r>
              <a:rPr lang="ru-RU" sz="2800" dirty="0" err="1"/>
              <a:t>тропічні</a:t>
            </a:r>
            <a:r>
              <a:rPr lang="ru-RU" sz="2800" dirty="0"/>
              <a:t> </a:t>
            </a:r>
            <a:r>
              <a:rPr lang="ru-RU" sz="2800" dirty="0" err="1"/>
              <a:t>риси</a:t>
            </a:r>
            <a:r>
              <a:rPr lang="ru-RU" sz="2800" dirty="0"/>
              <a:t>,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</a:t>
            </a:r>
            <a:r>
              <a:rPr lang="ru-RU" sz="2800" dirty="0" err="1"/>
              <a:t>примітивні</a:t>
            </a:r>
            <a:r>
              <a:rPr lang="ru-RU" sz="2800" dirty="0"/>
              <a:t> </a:t>
            </a:r>
            <a:r>
              <a:rPr lang="ru-RU" sz="2800" dirty="0" err="1"/>
              <a:t>хижаки</a:t>
            </a:r>
            <a:r>
              <a:rPr lang="ru-RU" sz="2800" dirty="0"/>
              <a:t>, </a:t>
            </a:r>
            <a:r>
              <a:rPr lang="ru-RU" sz="2800" dirty="0" err="1"/>
              <a:t>земноводні</a:t>
            </a:r>
            <a:r>
              <a:rPr lang="ru-RU" sz="2800" dirty="0"/>
              <a:t> та </a:t>
            </a:r>
            <a:r>
              <a:rPr lang="ru-RU" sz="2800" dirty="0" err="1"/>
              <a:t>плазуни</a:t>
            </a:r>
            <a:r>
              <a:rPr lang="ru-RU" sz="2800" dirty="0"/>
              <a:t>,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</a:t>
            </a:r>
            <a:r>
              <a:rPr lang="ru-RU" sz="2800" dirty="0" err="1"/>
              <a:t>немає</a:t>
            </a:r>
            <a:r>
              <a:rPr lang="ru-RU" sz="2800" dirty="0"/>
              <a:t> в </a:t>
            </a:r>
            <a:r>
              <a:rPr lang="ru-RU" sz="2800" dirty="0" err="1"/>
              <a:t>північних</a:t>
            </a:r>
            <a:r>
              <a:rPr lang="ru-RU" sz="2800" dirty="0"/>
              <a:t> </a:t>
            </a:r>
            <a:r>
              <a:rPr lang="ru-RU" sz="2800" dirty="0" err="1"/>
              <a:t>частинах</a:t>
            </a:r>
            <a:r>
              <a:rPr lang="ru-RU" sz="2800" dirty="0"/>
              <a:t> континенту.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81" y="136927"/>
            <a:ext cx="5122602" cy="3335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74" y="3589361"/>
            <a:ext cx="4207978" cy="31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367" y="1737814"/>
            <a:ext cx="5244603" cy="3777622"/>
          </a:xfrm>
        </p:spPr>
        <p:txBody>
          <a:bodyPr>
            <a:normAutofit/>
          </a:bodyPr>
          <a:lstStyle/>
          <a:p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Євразії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зубр, </a:t>
            </a:r>
            <a:r>
              <a:rPr lang="ru-RU" sz="2800" dirty="0" err="1"/>
              <a:t>уссурійський</a:t>
            </a:r>
            <a:r>
              <a:rPr lang="ru-RU" sz="2800" dirty="0"/>
              <a:t> тигр, тур, </a:t>
            </a:r>
            <a:r>
              <a:rPr lang="ru-RU" sz="2800" dirty="0" err="1"/>
              <a:t>знаходяться</a:t>
            </a:r>
            <a:r>
              <a:rPr lang="ru-RU" sz="2800" dirty="0"/>
              <a:t> на </a:t>
            </a:r>
            <a:r>
              <a:rPr lang="ru-RU" sz="2800" dirty="0" err="1"/>
              <a:t>межі</a:t>
            </a:r>
            <a:r>
              <a:rPr lang="ru-RU" sz="2800" dirty="0"/>
              <a:t> </a:t>
            </a:r>
            <a:r>
              <a:rPr lang="ru-RU" sz="2800" dirty="0" err="1"/>
              <a:t>зникнення</a:t>
            </a:r>
            <a:r>
              <a:rPr lang="ru-RU" sz="2800" dirty="0"/>
              <a:t>. Сильно </a:t>
            </a:r>
            <a:r>
              <a:rPr lang="ru-RU" sz="2800" dirty="0" err="1"/>
              <a:t>скоротилася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гірських</a:t>
            </a:r>
            <a:r>
              <a:rPr lang="ru-RU" sz="2800" dirty="0"/>
              <a:t> </a:t>
            </a:r>
            <a:r>
              <a:rPr lang="ru-RU" sz="2800" dirty="0" err="1"/>
              <a:t>козлів</a:t>
            </a:r>
            <a:r>
              <a:rPr lang="ru-RU" sz="2800" dirty="0"/>
              <a:t>, </a:t>
            </a:r>
            <a:r>
              <a:rPr lang="ru-RU" sz="2800" dirty="0" err="1"/>
              <a:t>оленів</a:t>
            </a:r>
            <a:r>
              <a:rPr lang="ru-RU" sz="2800" dirty="0"/>
              <a:t>, </a:t>
            </a:r>
            <a:r>
              <a:rPr lang="ru-RU" sz="2800" dirty="0" err="1"/>
              <a:t>вовків</a:t>
            </a:r>
            <a:r>
              <a:rPr lang="ru-RU" sz="2800" dirty="0"/>
              <a:t> і </a:t>
            </a:r>
            <a:r>
              <a:rPr lang="ru-RU" sz="2800" dirty="0" err="1"/>
              <a:t>ведмедів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94" y="0"/>
            <a:ext cx="5156086" cy="332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68" y="3471133"/>
            <a:ext cx="4417966" cy="33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4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367" y="2270077"/>
            <a:ext cx="546296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Візон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ru-RU" sz="2000" dirty="0" err="1"/>
              <a:t>хижак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 </a:t>
            </a:r>
            <a:r>
              <a:rPr lang="ru-RU" sz="2000" dirty="0" err="1"/>
              <a:t>куницевих</a:t>
            </a:r>
            <a:r>
              <a:rPr lang="ru-RU" sz="2000" dirty="0"/>
              <a:t>. </a:t>
            </a:r>
            <a:r>
              <a:rPr lang="ru-RU" sz="2000" dirty="0" err="1" smtClean="0"/>
              <a:t>Тіло</a:t>
            </a:r>
            <a:r>
              <a:rPr lang="ru-RU" sz="2000" dirty="0" smtClean="0"/>
              <a:t> </a:t>
            </a:r>
            <a:r>
              <a:rPr lang="ru-RU" sz="2000" dirty="0" err="1"/>
              <a:t>американської</a:t>
            </a:r>
            <a:r>
              <a:rPr lang="ru-RU" sz="2000" dirty="0"/>
              <a:t> норки струнке з короткими лапами.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досягати</a:t>
            </a:r>
            <a:r>
              <a:rPr lang="ru-RU" sz="2000" dirty="0"/>
              <a:t> 50 см, </a:t>
            </a:r>
            <a:r>
              <a:rPr lang="ru-RU" sz="2000" dirty="0" err="1"/>
              <a:t>хвіст</a:t>
            </a:r>
            <a:r>
              <a:rPr lang="ru-RU" sz="2000" dirty="0"/>
              <a:t> – 25 см. Вага </a:t>
            </a:r>
            <a:r>
              <a:rPr lang="ru-RU" sz="2000" dirty="0" err="1"/>
              <a:t>самців</a:t>
            </a:r>
            <a:r>
              <a:rPr lang="ru-RU" sz="2000" dirty="0"/>
              <a:t> до 2,3 кг, самок – до 1,2 кг. </a:t>
            </a:r>
            <a:r>
              <a:rPr lang="ru-RU" sz="2000" dirty="0" err="1"/>
              <a:t>Плавальна</a:t>
            </a:r>
            <a:r>
              <a:rPr lang="ru-RU" sz="2000" dirty="0"/>
              <a:t> </a:t>
            </a:r>
            <a:r>
              <a:rPr lang="ru-RU" sz="2000" dirty="0" err="1"/>
              <a:t>перетинка</a:t>
            </a:r>
            <a:r>
              <a:rPr lang="ru-RU" sz="2000" dirty="0"/>
              <a:t> погано </a:t>
            </a:r>
            <a:r>
              <a:rPr lang="ru-RU" sz="2000" dirty="0" err="1"/>
              <a:t>розвинена</a:t>
            </a:r>
            <a:r>
              <a:rPr lang="ru-RU" sz="2000" dirty="0"/>
              <a:t>. </a:t>
            </a:r>
            <a:r>
              <a:rPr lang="ru-RU" sz="2000" dirty="0" err="1"/>
              <a:t>Хутро</a:t>
            </a:r>
            <a:r>
              <a:rPr lang="ru-RU" sz="2000" dirty="0"/>
              <a:t> </a:t>
            </a:r>
            <a:r>
              <a:rPr lang="ru-RU" sz="2000" dirty="0" err="1"/>
              <a:t>блискуче</a:t>
            </a:r>
            <a:r>
              <a:rPr lang="ru-RU" sz="2000" dirty="0"/>
              <a:t>, </a:t>
            </a:r>
            <a:r>
              <a:rPr lang="ru-RU" sz="2000" dirty="0" err="1"/>
              <a:t>м’яке</a:t>
            </a:r>
            <a:r>
              <a:rPr lang="ru-RU" sz="2000" dirty="0"/>
              <a:t>. </a:t>
            </a:r>
            <a:r>
              <a:rPr lang="ru-RU" sz="2000" dirty="0" err="1"/>
              <a:t>Забарвлення</a:t>
            </a:r>
            <a:r>
              <a:rPr lang="ru-RU" sz="2000" dirty="0"/>
              <a:t> темно-</a:t>
            </a:r>
            <a:r>
              <a:rPr lang="ru-RU" sz="2000" dirty="0" err="1"/>
              <a:t>коричневе</a:t>
            </a:r>
            <a:r>
              <a:rPr lang="ru-RU" sz="2000" dirty="0"/>
              <a:t> до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чорного</a:t>
            </a:r>
            <a:r>
              <a:rPr lang="ru-RU" sz="2000" dirty="0"/>
              <a:t>, </a:t>
            </a:r>
            <a:r>
              <a:rPr lang="ru-RU" sz="2000" dirty="0" err="1"/>
              <a:t>біла</a:t>
            </a:r>
            <a:r>
              <a:rPr lang="ru-RU" sz="2000" dirty="0"/>
              <a:t> </a:t>
            </a:r>
            <a:r>
              <a:rPr lang="ru-RU" sz="2000" dirty="0" err="1"/>
              <a:t>пляма</a:t>
            </a:r>
            <a:r>
              <a:rPr lang="ru-RU" sz="2000" dirty="0"/>
              <a:t> на </a:t>
            </a:r>
            <a:r>
              <a:rPr lang="ru-RU" sz="2000" dirty="0" err="1"/>
              <a:t>нижній</a:t>
            </a:r>
            <a:r>
              <a:rPr lang="ru-RU" sz="2000" dirty="0"/>
              <a:t> </a:t>
            </a:r>
            <a:r>
              <a:rPr lang="ru-RU" sz="2000" dirty="0" err="1"/>
              <a:t>губі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4" y="1264555"/>
            <a:ext cx="5544775" cy="36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848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Тварини Євразії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Візон</vt:lpstr>
      <vt:lpstr>Бабіруса</vt:lpstr>
      <vt:lpstr>Ведмідь губач</vt:lpstr>
      <vt:lpstr>Смугаста гієна</vt:lpstr>
      <vt:lpstr>Джейран</vt:lpstr>
      <vt:lpstr>Каракал пустельний</vt:lpstr>
      <vt:lpstr>Мусанг</vt:lpstr>
      <vt:lpstr>Перегузня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Євразії</dc:title>
  <dc:creator>Пользователь</dc:creator>
  <cp:lastModifiedBy>Пользователь</cp:lastModifiedBy>
  <cp:revision>6</cp:revision>
  <dcterms:created xsi:type="dcterms:W3CDTF">2020-04-14T15:32:02Z</dcterms:created>
  <dcterms:modified xsi:type="dcterms:W3CDTF">2020-04-14T16:17:56Z</dcterms:modified>
</cp:coreProperties>
</file>