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3" r:id="rId3"/>
    <p:sldId id="257" r:id="rId4"/>
    <p:sldId id="292" r:id="rId5"/>
    <p:sldId id="258" r:id="rId6"/>
    <p:sldId id="259" r:id="rId7"/>
    <p:sldId id="296" r:id="rId8"/>
    <p:sldId id="314" r:id="rId9"/>
    <p:sldId id="261" r:id="rId10"/>
    <p:sldId id="262" r:id="rId11"/>
    <p:sldId id="264" r:id="rId12"/>
    <p:sldId id="299" r:id="rId13"/>
    <p:sldId id="266" r:id="rId14"/>
    <p:sldId id="267" r:id="rId15"/>
    <p:sldId id="268" r:id="rId16"/>
    <p:sldId id="269" r:id="rId17"/>
    <p:sldId id="270" r:id="rId18"/>
    <p:sldId id="301" r:id="rId19"/>
    <p:sldId id="271" r:id="rId20"/>
    <p:sldId id="272" r:id="rId21"/>
    <p:sldId id="313" r:id="rId22"/>
    <p:sldId id="302" r:id="rId23"/>
    <p:sldId id="273" r:id="rId24"/>
    <p:sldId id="274" r:id="rId25"/>
    <p:sldId id="276" r:id="rId26"/>
    <p:sldId id="277" r:id="rId27"/>
    <p:sldId id="319" r:id="rId28"/>
    <p:sldId id="283" r:id="rId29"/>
    <p:sldId id="282" r:id="rId30"/>
    <p:sldId id="288" r:id="rId31"/>
    <p:sldId id="289" r:id="rId32"/>
    <p:sldId id="303" r:id="rId33"/>
    <p:sldId id="304" r:id="rId34"/>
    <p:sldId id="320" r:id="rId35"/>
    <p:sldId id="321" r:id="rId36"/>
    <p:sldId id="323" r:id="rId37"/>
    <p:sldId id="324" r:id="rId38"/>
    <p:sldId id="286" r:id="rId39"/>
    <p:sldId id="287" r:id="rId40"/>
    <p:sldId id="315" r:id="rId41"/>
    <p:sldId id="306" r:id="rId42"/>
    <p:sldId id="316" r:id="rId43"/>
    <p:sldId id="309" r:id="rId44"/>
    <p:sldId id="310" r:id="rId45"/>
    <p:sldId id="311" r:id="rId46"/>
    <p:sldId id="312" r:id="rId47"/>
    <p:sldId id="318" r:id="rId48"/>
    <p:sldId id="317" r:id="rId49"/>
    <p:sldId id="294" r:id="rId5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D7FF"/>
    <a:srgbClr val="CCC0DA"/>
    <a:srgbClr val="70AD47"/>
    <a:srgbClr val="FF8585"/>
    <a:srgbClr val="FF0000"/>
    <a:srgbClr val="0000FF"/>
    <a:srgbClr val="C40000"/>
    <a:srgbClr val="FF5B5B"/>
    <a:srgbClr val="9FE6FF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0" autoAdjust="0"/>
    <p:restoredTop sz="95394" autoAdjust="0"/>
  </p:normalViewPr>
  <p:slideViewPr>
    <p:cSldViewPr snapToGrid="0">
      <p:cViewPr varScale="1">
        <p:scale>
          <a:sx n="89" d="100"/>
          <a:sy n="89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94.jp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2.png"/><Relationship Id="rId1" Type="http://schemas.openxmlformats.org/officeDocument/2006/relationships/image" Target="../media/image91.png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000" dirty="0" smtClean="0">
                <a:solidFill>
                  <a:schemeClr val="tx1"/>
                </a:solidFill>
              </a:rPr>
              <a:t>до </a:t>
            </a:r>
            <a:r>
              <a:rPr lang="uk-UA" sz="2000" dirty="0" err="1" smtClean="0">
                <a:solidFill>
                  <a:schemeClr val="tx1"/>
                </a:solidFill>
              </a:rPr>
              <a:t>угорщини</a:t>
            </a:r>
            <a:r>
              <a:rPr lang="uk-UA" sz="2000" dirty="0" smtClean="0">
                <a:solidFill>
                  <a:schemeClr val="tx1"/>
                </a:solidFill>
              </a:rPr>
              <a:t>, </a:t>
            </a:r>
            <a:r>
              <a:rPr lang="uk-UA" sz="2000" dirty="0">
                <a:solidFill>
                  <a:schemeClr val="tx1"/>
                </a:solidFill>
              </a:rPr>
              <a:t>%</a:t>
            </a:r>
          </a:p>
        </c:rich>
      </c:tx>
      <c:layout>
        <c:manualLayout>
          <c:xMode val="edge"/>
          <c:yMode val="edge"/>
          <c:x val="0.27911340695543668"/>
          <c:y val="0.53551369447438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Трудові мігранти до Росії, %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453246391139649"/>
                  <c:y val="-0.746989499832254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Північ</c:v>
                </c:pt>
                <c:pt idx="1">
                  <c:v>Центр</c:v>
                </c:pt>
                <c:pt idx="2">
                  <c:v>Південь</c:v>
                </c:pt>
                <c:pt idx="3">
                  <c:v>Схід</c:v>
                </c:pt>
                <c:pt idx="4">
                  <c:v>Захід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 smtClean="0"/>
              <a:t>до </a:t>
            </a:r>
            <a:r>
              <a:rPr lang="uk-UA" dirty="0"/>
              <a:t>Росії, %</a:t>
            </a:r>
          </a:p>
        </c:rich>
      </c:tx>
      <c:layout>
        <c:manualLayout>
          <c:xMode val="edge"/>
          <c:yMode val="edge"/>
          <c:x val="0.34937763409819078"/>
          <c:y val="0.502701933522370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Трудові мігранти до Росії, 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Північ</c:v>
                </c:pt>
                <c:pt idx="1">
                  <c:v>Центр</c:v>
                </c:pt>
                <c:pt idx="2">
                  <c:v>Південь</c:v>
                </c:pt>
                <c:pt idx="3">
                  <c:v>Схід</c:v>
                </c:pt>
                <c:pt idx="4">
                  <c:v>Захід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6.4</c:v>
                </c:pt>
                <c:pt idx="1">
                  <c:v>10.8</c:v>
                </c:pt>
                <c:pt idx="2">
                  <c:v>12.1</c:v>
                </c:pt>
                <c:pt idx="3">
                  <c:v>32.799999999999997</c:v>
                </c:pt>
                <c:pt idx="4">
                  <c:v>37.9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 smtClean="0">
                <a:solidFill>
                  <a:schemeClr val="tx1"/>
                </a:solidFill>
              </a:rPr>
              <a:t>до Італії, </a:t>
            </a:r>
            <a:r>
              <a:rPr lang="uk-UA" dirty="0">
                <a:solidFill>
                  <a:schemeClr val="tx1"/>
                </a:solidFill>
              </a:rPr>
              <a:t>%</a:t>
            </a:r>
          </a:p>
        </c:rich>
      </c:tx>
      <c:layout>
        <c:manualLayout>
          <c:xMode val="edge"/>
          <c:yMode val="edge"/>
          <c:x val="0.3213387505540935"/>
          <c:y val="0.530127116318329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Трудові мігранти до Росії, 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2308232066899783"/>
                  <c:y val="-8.39585879223257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06873766341094"/>
                  <c:y val="9.8441345365049863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754574235219741"/>
                  <c:y val="7.27789505226914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404893334595029"/>
                  <c:y val="7.7508763445565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Північ</c:v>
                </c:pt>
                <c:pt idx="1">
                  <c:v>Центр</c:v>
                </c:pt>
                <c:pt idx="2">
                  <c:v>Південь</c:v>
                </c:pt>
                <c:pt idx="3">
                  <c:v>Схід</c:v>
                </c:pt>
                <c:pt idx="4">
                  <c:v>Захід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3.2</c:v>
                </c:pt>
                <c:pt idx="3">
                  <c:v>6.5</c:v>
                </c:pt>
                <c:pt idx="4">
                  <c:v>81.3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 smtClean="0">
                <a:solidFill>
                  <a:schemeClr val="tx1"/>
                </a:solidFill>
              </a:rPr>
              <a:t>до </a:t>
            </a:r>
            <a:r>
              <a:rPr lang="uk-UA" dirty="0" err="1" smtClean="0">
                <a:solidFill>
                  <a:schemeClr val="tx1"/>
                </a:solidFill>
              </a:rPr>
              <a:t>чехії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uk-UA" dirty="0">
                <a:solidFill>
                  <a:schemeClr val="tx1"/>
                </a:solidFill>
              </a:rPr>
              <a:t>%</a:t>
            </a:r>
          </a:p>
        </c:rich>
      </c:tx>
      <c:layout>
        <c:manualLayout>
          <c:xMode val="edge"/>
          <c:yMode val="edge"/>
          <c:x val="0.3394187265337345"/>
          <c:y val="0.52848569212415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Трудові мігранти до Росії, 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22826115023332114"/>
                  <c:y val="2.1466443013184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479064843348441"/>
                  <c:y val="1.41875156328669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497787826631433"/>
                  <c:y val="4.57354126797651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840742883563749"/>
                  <c:y val="0.146950859818704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7581835890061934E-2"/>
                  <c:y val="-0.109611270301417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Північ</c:v>
                </c:pt>
                <c:pt idx="1">
                  <c:v>Центр</c:v>
                </c:pt>
                <c:pt idx="2">
                  <c:v>Південь</c:v>
                </c:pt>
                <c:pt idx="3">
                  <c:v>Схід</c:v>
                </c:pt>
                <c:pt idx="4">
                  <c:v>Захід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0.3</c:v>
                </c:pt>
                <c:pt idx="1">
                  <c:v>7.5</c:v>
                </c:pt>
                <c:pt idx="2">
                  <c:v>1.8</c:v>
                </c:pt>
                <c:pt idx="3">
                  <c:v>2.6</c:v>
                </c:pt>
                <c:pt idx="4">
                  <c:v>87.8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dirty="0" smtClean="0">
                <a:solidFill>
                  <a:schemeClr val="tx1"/>
                </a:solidFill>
              </a:rPr>
              <a:t>до </a:t>
            </a:r>
            <a:r>
              <a:rPr lang="uk-UA" dirty="0" err="1" smtClean="0">
                <a:solidFill>
                  <a:schemeClr val="tx1"/>
                </a:solidFill>
              </a:rPr>
              <a:t>польщі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uk-UA" dirty="0">
                <a:solidFill>
                  <a:schemeClr val="tx1"/>
                </a:solidFill>
              </a:rPr>
              <a:t>%</a:t>
            </a:r>
          </a:p>
        </c:rich>
      </c:tx>
      <c:layout>
        <c:manualLayout>
          <c:xMode val="edge"/>
          <c:yMode val="edge"/>
          <c:x val="0.29384725396041511"/>
          <c:y val="0.56671621594211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Трудові мігранти до Росії, %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2308232066899783"/>
                  <c:y val="-8.39585879223257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0680545485348638E-2"/>
                  <c:y val="-2.09896469805814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9406761956485416E-2"/>
                  <c:y val="-6.56672780641591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9970281130305E-2"/>
                  <c:y val="-0.135014531556513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9277870747638587E-3"/>
                  <c:y val="-1.349308736342044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Північ</c:v>
                </c:pt>
                <c:pt idx="1">
                  <c:v>Центр</c:v>
                </c:pt>
                <c:pt idx="2">
                  <c:v>Південь</c:v>
                </c:pt>
                <c:pt idx="3">
                  <c:v>Схід</c:v>
                </c:pt>
                <c:pt idx="4">
                  <c:v>Захід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10</c:v>
                </c:pt>
                <c:pt idx="2">
                  <c:v>10.5</c:v>
                </c:pt>
                <c:pt idx="3">
                  <c:v>4</c:v>
                </c:pt>
                <c:pt idx="4">
                  <c:v>75.5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0"/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blipFill dpi="0" rotWithShape="1">
                <a:blip xmlns:r="http://schemas.openxmlformats.org/officeDocument/2006/relationships" r:embed="rId4">
                  <a:alphaModFix amt="70000"/>
                </a:blip>
                <a:srcRect/>
                <a:tile tx="0" ty="0" sx="100000" sy="100000" flip="none" algn="ctr"/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7.9290456550702819E-3"/>
                  <c:y val="-1.86733522604558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86FACB4-87A1-4233-A599-7FDE16B607CF}" type="PERCENTAGE">
                      <a:rPr lang="en-US" sz="20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[PERCENTAGE]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41017764808272"/>
                      <c:h val="0.169335120834396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Росіяни</c:v>
                </c:pt>
                <c:pt idx="1">
                  <c:v>Українці</c:v>
                </c:pt>
                <c:pt idx="2">
                  <c:v>Татари</c:v>
                </c:pt>
                <c:pt idx="3">
                  <c:v>Інші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58.5</c:v>
                </c:pt>
                <c:pt idx="1">
                  <c:v>24.4</c:v>
                </c:pt>
                <c:pt idx="2">
                  <c:v>12.1</c:v>
                </c:pt>
                <c:pt idx="3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5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20671750412787"/>
          <c:y val="0.19943761025528089"/>
          <c:w val="0.49916547314758969"/>
          <c:h val="0.7837086682583398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0"/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3">
                  <a:alphaModFix amt="70000"/>
                </a:blip>
                <a:srcRect/>
                <a:tile tx="0" ty="0" sx="100000" sy="100000" flip="none" algn="ctr"/>
              </a:blip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7.9290456550702819E-3"/>
                  <c:y val="-1.86733522604558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86FACB4-87A1-4233-A599-7FDE16B607CF}" type="PERCENTAGE">
                      <a:rPr lang="en-US" sz="200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000" b="1" i="0" u="none" strike="noStrike" kern="1200" baseline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t>[PERCENTAGE]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41017764808272"/>
                      <c:h val="0.169335120834396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Росіяни</c:v>
                </c:pt>
                <c:pt idx="1">
                  <c:v>Українці</c:v>
                </c:pt>
                <c:pt idx="2">
                  <c:v>Інші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</c:v>
                </c:pt>
                <c:pt idx="1">
                  <c:v>57.9</c:v>
                </c:pt>
                <c:pt idx="2">
                  <c:v>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419BD-FB8D-4CCA-9FEC-BB830E31DF78}" type="datetimeFigureOut">
              <a:rPr lang="uk-UA" smtClean="0"/>
              <a:t>21.03.2017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3E47D-2D74-4232-A095-422F23DFE7D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06373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41D0F-57EB-4D07-ADFF-9D21C8C161E7}" type="datetimeFigureOut">
              <a:rPr lang="uk-UA" smtClean="0"/>
              <a:t>21.03.2017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44474-54DC-4270-8446-566583EBEA1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90381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31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413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141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566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122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1795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78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D82A6-DCF3-4D54-B2ED-4FF379EAAA4C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399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851A-5020-49CB-80C7-1757777920C1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31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8667-0D7B-4F3C-B520-B29C9BC07B79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374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A200-F10F-4B09-8053-1ACB20E6A3FA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35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265CD-1A74-470C-95B2-6F4F7CE3C6A0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873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7039E-4F23-47B4-9467-C6671FF3D626}" type="datetime1">
              <a:rPr lang="uk-UA" smtClean="0"/>
              <a:t>21.03.2017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276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2712-A46C-4B96-81A1-27FB1F80473C}" type="datetime1">
              <a:rPr lang="uk-UA" smtClean="0"/>
              <a:t>21.03.2017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41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1021-E59F-4C30-98C4-959B8027B867}" type="datetime1">
              <a:rPr lang="uk-UA" smtClean="0"/>
              <a:t>21.03.2017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40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E09D-F5F4-4225-8D24-67CC5A408DDD}" type="datetime1">
              <a:rPr lang="uk-UA" smtClean="0"/>
              <a:t>21.03.2017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947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69FD-8330-4349-9855-D9378CAF36C6}" type="datetime1">
              <a:rPr lang="uk-UA" smtClean="0"/>
              <a:t>21.03.2017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62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FADB2-1B1C-449D-B05F-7DEFCA01251C}" type="datetime1">
              <a:rPr lang="uk-UA" smtClean="0"/>
              <a:t>21.03.2017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509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6F807-17D0-4EEF-AAAA-9A1B66054F74}" type="datetime1">
              <a:rPr lang="uk-UA" smtClean="0"/>
              <a:t>21.03.2017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B5A54-5CDB-42EB-858B-0D1363472B4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03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image" Target="../media/image96.png"/><Relationship Id="rId18" Type="http://schemas.openxmlformats.org/officeDocument/2006/relationships/image" Target="../media/image100.png"/><Relationship Id="rId3" Type="http://schemas.openxmlformats.org/officeDocument/2006/relationships/image" Target="../media/image89.png"/><Relationship Id="rId21" Type="http://schemas.openxmlformats.org/officeDocument/2006/relationships/image" Target="../media/image103.png"/><Relationship Id="rId7" Type="http://schemas.openxmlformats.org/officeDocument/2006/relationships/image" Target="../media/image21.png"/><Relationship Id="rId12" Type="http://schemas.openxmlformats.org/officeDocument/2006/relationships/image" Target="../media/image70.jpeg"/><Relationship Id="rId1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71.png"/><Relationship Id="rId5" Type="http://schemas.openxmlformats.org/officeDocument/2006/relationships/image" Target="../media/image26.png"/><Relationship Id="rId15" Type="http://schemas.openxmlformats.org/officeDocument/2006/relationships/image" Target="../media/image97.jpeg"/><Relationship Id="rId10" Type="http://schemas.microsoft.com/office/2007/relationships/hdphoto" Target="../media/hdphoto2.wdp"/><Relationship Id="rId19" Type="http://schemas.openxmlformats.org/officeDocument/2006/relationships/image" Target="../media/image10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jpg"/><Relationship Id="rId18" Type="http://schemas.openxmlformats.org/officeDocument/2006/relationships/image" Target="../media/image72.png"/><Relationship Id="rId26" Type="http://schemas.openxmlformats.org/officeDocument/2006/relationships/image" Target="../media/image122.png"/><Relationship Id="rId3" Type="http://schemas.openxmlformats.org/officeDocument/2006/relationships/image" Target="../media/image106.png"/><Relationship Id="rId21" Type="http://schemas.openxmlformats.org/officeDocument/2006/relationships/image" Target="../media/image117.jpeg"/><Relationship Id="rId7" Type="http://schemas.openxmlformats.org/officeDocument/2006/relationships/image" Target="../media/image110.gif"/><Relationship Id="rId12" Type="http://schemas.microsoft.com/office/2007/relationships/hdphoto" Target="../media/hdphoto2.wdp"/><Relationship Id="rId17" Type="http://schemas.openxmlformats.org/officeDocument/2006/relationships/image" Target="../media/image96.png"/><Relationship Id="rId25" Type="http://schemas.openxmlformats.org/officeDocument/2006/relationships/image" Target="../media/image121.png"/><Relationship Id="rId2" Type="http://schemas.openxmlformats.org/officeDocument/2006/relationships/image" Target="../media/image105.png"/><Relationship Id="rId16" Type="http://schemas.openxmlformats.org/officeDocument/2006/relationships/image" Target="../media/image70.jpeg"/><Relationship Id="rId20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95.png"/><Relationship Id="rId24" Type="http://schemas.openxmlformats.org/officeDocument/2006/relationships/image" Target="../media/image120.png"/><Relationship Id="rId5" Type="http://schemas.openxmlformats.org/officeDocument/2006/relationships/image" Target="../media/image108.png"/><Relationship Id="rId15" Type="http://schemas.openxmlformats.org/officeDocument/2006/relationships/image" Target="../media/image71.png"/><Relationship Id="rId23" Type="http://schemas.openxmlformats.org/officeDocument/2006/relationships/image" Target="../media/image119.png"/><Relationship Id="rId28" Type="http://schemas.openxmlformats.org/officeDocument/2006/relationships/image" Target="../media/image123.png"/><Relationship Id="rId10" Type="http://schemas.openxmlformats.org/officeDocument/2006/relationships/chart" Target="../charts/chart7.xml"/><Relationship Id="rId19" Type="http://schemas.openxmlformats.org/officeDocument/2006/relationships/image" Target="../media/image115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4.jpeg"/><Relationship Id="rId22" Type="http://schemas.openxmlformats.org/officeDocument/2006/relationships/image" Target="../media/image118.png"/><Relationship Id="rId27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png"/><Relationship Id="rId18" Type="http://schemas.openxmlformats.org/officeDocument/2006/relationships/image" Target="../media/image140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39.png"/><Relationship Id="rId2" Type="http://schemas.openxmlformats.org/officeDocument/2006/relationships/image" Target="../media/image127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130.png"/><Relationship Id="rId15" Type="http://schemas.microsoft.com/office/2007/relationships/hdphoto" Target="../media/hdphoto5.wdp"/><Relationship Id="rId10" Type="http://schemas.openxmlformats.org/officeDocument/2006/relationships/image" Target="../media/image134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Relationship Id="rId1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microsoft.com/office/2007/relationships/hdphoto" Target="../media/hdphoto8.wdp"/><Relationship Id="rId18" Type="http://schemas.openxmlformats.org/officeDocument/2006/relationships/image" Target="../media/image153.png"/><Relationship Id="rId3" Type="http://schemas.openxmlformats.org/officeDocument/2006/relationships/image" Target="../media/image98.png"/><Relationship Id="rId21" Type="http://schemas.openxmlformats.org/officeDocument/2006/relationships/image" Target="../media/image156.png"/><Relationship Id="rId7" Type="http://schemas.openxmlformats.org/officeDocument/2006/relationships/image" Target="../media/image145.pn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2" Type="http://schemas.openxmlformats.org/officeDocument/2006/relationships/image" Target="../media/image141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microsoft.com/office/2007/relationships/hdphoto" Target="../media/hdphoto7.wdp"/><Relationship Id="rId5" Type="http://schemas.openxmlformats.org/officeDocument/2006/relationships/image" Target="../media/image143.jpe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0" Type="http://schemas.openxmlformats.org/officeDocument/2006/relationships/image" Target="../media/image147.png"/><Relationship Id="rId19" Type="http://schemas.openxmlformats.org/officeDocument/2006/relationships/image" Target="../media/image154.gif"/><Relationship Id="rId4" Type="http://schemas.openxmlformats.org/officeDocument/2006/relationships/image" Target="../media/image142.png"/><Relationship Id="rId9" Type="http://schemas.microsoft.com/office/2007/relationships/hdphoto" Target="../media/hdphoto6.wdp"/><Relationship Id="rId14" Type="http://schemas.openxmlformats.org/officeDocument/2006/relationships/image" Target="../media/image149.png"/><Relationship Id="rId22" Type="http://schemas.openxmlformats.org/officeDocument/2006/relationships/image" Target="../media/image1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2294627"/>
          </a:xfr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ВПЛИВУ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ГЕОГРАФІЧНИХ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 НА РОЗВИТОК СЕПАРАТИСТСЬКИХ РУХІВ В УКРАЇНІ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36166"/>
            <a:ext cx="12192000" cy="3925018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36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 </a:t>
            </a:r>
            <a:r>
              <a:rPr lang="ru-RU" sz="36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Минець Софія </a:t>
            </a:r>
            <a:r>
              <a:rPr lang="ru-RU" sz="3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ергіївна, </a:t>
            </a:r>
          </a:p>
          <a:p>
            <a:pPr>
              <a:spcBef>
                <a:spcPts val="0"/>
              </a:spcBef>
            </a:pPr>
            <a:r>
              <a:rPr lang="ru-RU" sz="36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 Роменської міської Малої академії наук учнівської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класу Роменської загальноосвітньої школи І-ІІІ ступенів №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8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800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36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  <a:r>
              <a:rPr lang="ru-RU" sz="36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Бартош Євгеній Миколайович,</a:t>
            </a:r>
          </a:p>
          <a:p>
            <a:pPr algn="ctr">
              <a:spcBef>
                <a:spcPts val="0"/>
              </a:spcBef>
            </a:pPr>
            <a:r>
              <a:rPr lang="ru-RU" sz="36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наукової секції «Географія» Роменської міської Малої академії наук учнівської молоді </a:t>
            </a:r>
          </a:p>
          <a:p>
            <a:pPr algn="ctr"/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1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55780" b="1"/>
          <a:stretch/>
        </p:blipFill>
        <p:spPr>
          <a:xfrm>
            <a:off x="33528" y="1074615"/>
            <a:ext cx="12124944" cy="578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9"/>
          <p:cNvSpPr/>
          <p:nvPr/>
        </p:nvSpPr>
        <p:spPr bwMode="auto">
          <a:xfrm>
            <a:off x="0" y="0"/>
            <a:ext cx="12192000" cy="1048088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Гідрографічно-лімнологічний</a:t>
            </a:r>
          </a:p>
        </p:txBody>
      </p:sp>
      <p:sp>
        <p:nvSpPr>
          <p:cNvPr id="6" name="Rectangle 5"/>
          <p:cNvSpPr/>
          <p:nvPr/>
        </p:nvSpPr>
        <p:spPr>
          <a:xfrm>
            <a:off x="5315074" y="2276738"/>
            <a:ext cx="1766505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Дністровський лиман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41" y="5268449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Ялпуг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655" y="5928579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Кугурлуй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14061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Кагул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8321" y="5423688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Катлабуг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4570" y="4808744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Китай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68734" y="1063295"/>
            <a:ext cx="5102583" cy="3003418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2543306" y="5743913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Дунай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80158" y="3273507"/>
            <a:ext cx="2752457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 ізоляції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4167165">
            <a:off x="3872331" y="5951590"/>
            <a:ext cx="156454" cy="3911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Rectangle 16"/>
          <p:cNvSpPr/>
          <p:nvPr/>
        </p:nvSpPr>
        <p:spPr>
          <a:xfrm>
            <a:off x="8373115" y="3672931"/>
            <a:ext cx="2752344" cy="320225"/>
          </a:xfrm>
          <a:prstGeom prst="rect">
            <a:avLst/>
          </a:prstGeom>
          <a:gradFill flip="none" rotWithShape="1">
            <a:gsLst>
              <a:gs pos="0">
                <a:srgbClr val="EB7C43"/>
              </a:gs>
              <a:gs pos="50000">
                <a:srgbClr val="FFA779"/>
              </a:gs>
              <a:gs pos="100000">
                <a:srgbClr val="FFCBA6"/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Rectangle 17"/>
          <p:cNvSpPr/>
          <p:nvPr/>
        </p:nvSpPr>
        <p:spPr>
          <a:xfrm>
            <a:off x="2525511" y="6157979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ельта Дунаю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361529" y="2313191"/>
            <a:ext cx="731634" cy="0"/>
          </a:xfrm>
          <a:prstGeom prst="line">
            <a:avLst/>
          </a:prstGeom>
          <a:ln w="57150">
            <a:solidFill>
              <a:srgbClr val="CC4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339587" y="1884255"/>
            <a:ext cx="381888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 водойм, що спричиняють ізоляцію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44094" y="1341813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Китай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73115" y="1067791"/>
            <a:ext cx="381888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Водойми, що спричиняють ізоляцію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6776" y="5508520"/>
            <a:ext cx="1766505" cy="4001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Вилкове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65277" y="2715635"/>
            <a:ext cx="381888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Вилкове в дельті Дунаю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"/>
          <a:stretch/>
        </p:blipFill>
        <p:spPr>
          <a:xfrm>
            <a:off x="8721307" y="4081921"/>
            <a:ext cx="3437166" cy="2789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8" r="11110"/>
          <a:stretch/>
        </p:blipFill>
        <p:spPr>
          <a:xfrm>
            <a:off x="5646089" y="4097884"/>
            <a:ext cx="3031935" cy="2760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Connector 27"/>
          <p:cNvCxnSpPr/>
          <p:nvPr/>
        </p:nvCxnSpPr>
        <p:spPr>
          <a:xfrm>
            <a:off x="4164357" y="5820332"/>
            <a:ext cx="1448204" cy="103766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" idx="4"/>
          </p:cNvCxnSpPr>
          <p:nvPr/>
        </p:nvCxnSpPr>
        <p:spPr>
          <a:xfrm flipV="1">
            <a:off x="4258488" y="4093575"/>
            <a:ext cx="1374756" cy="148696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5-Point Star 1"/>
          <p:cNvSpPr/>
          <p:nvPr/>
        </p:nvSpPr>
        <p:spPr>
          <a:xfrm>
            <a:off x="3825262" y="5415822"/>
            <a:ext cx="433226" cy="431237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5-Point Star 28"/>
          <p:cNvSpPr/>
          <p:nvPr/>
        </p:nvSpPr>
        <p:spPr>
          <a:xfrm>
            <a:off x="7514193" y="2663848"/>
            <a:ext cx="433226" cy="431237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91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0" y="0"/>
            <a:ext cx="12192000" cy="969264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Океанографічний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1560"/>
            <a:ext cx="9095043" cy="580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/>
          <p:cNvCxnSpPr/>
          <p:nvPr/>
        </p:nvCxnSpPr>
        <p:spPr>
          <a:xfrm flipV="1">
            <a:off x="2788920" y="1051560"/>
            <a:ext cx="4654053" cy="30276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88919" y="1354328"/>
            <a:ext cx="4630241" cy="323189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969" y="1043193"/>
            <a:ext cx="4590875" cy="3559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cxnSp>
        <p:nvCxnSpPr>
          <p:cNvPr id="33" name="Straight Connector 32"/>
          <p:cNvCxnSpPr/>
          <p:nvPr/>
        </p:nvCxnSpPr>
        <p:spPr>
          <a:xfrm flipH="1" flipV="1">
            <a:off x="9297825" y="3174763"/>
            <a:ext cx="440586" cy="143667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14174" y="3480720"/>
            <a:ext cx="591897" cy="320040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М17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45879" y="2203877"/>
            <a:ext cx="710667" cy="320040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Т22 02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8302239" y="2415280"/>
            <a:ext cx="996928" cy="77061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7442973" y="1768979"/>
            <a:ext cx="859266" cy="6463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4" t="54371" r="21526" b="26652"/>
          <a:stretch/>
        </p:blipFill>
        <p:spPr>
          <a:xfrm>
            <a:off x="8101551" y="2204029"/>
            <a:ext cx="556414" cy="5158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1" t="1011" r="57316" b="81525"/>
          <a:stretch/>
        </p:blipFill>
        <p:spPr>
          <a:xfrm>
            <a:off x="9021162" y="2545923"/>
            <a:ext cx="496069" cy="4020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722" y="3022402"/>
            <a:ext cx="429999" cy="43555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08" y="1738700"/>
            <a:ext cx="302530" cy="30253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020797" y="4586226"/>
            <a:ext cx="6036958" cy="2246567"/>
          </a:xfrm>
          <a:prstGeom prst="rect">
            <a:avLst/>
          </a:prstGeom>
          <a:ln w="3810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9" name="Straight Connector 48"/>
          <p:cNvCxnSpPr/>
          <p:nvPr/>
        </p:nvCxnSpPr>
        <p:spPr>
          <a:xfrm>
            <a:off x="6186473" y="4890510"/>
            <a:ext cx="936785" cy="0"/>
          </a:xfrm>
          <a:prstGeom prst="line">
            <a:avLst/>
          </a:prstGeom>
          <a:ln w="57150">
            <a:solidFill>
              <a:srgbClr val="E6B62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166460" y="5405459"/>
            <a:ext cx="936785" cy="0"/>
          </a:xfrm>
          <a:prstGeom prst="line">
            <a:avLst/>
          </a:prstGeom>
          <a:ln w="57150">
            <a:solidFill>
              <a:srgbClr val="E6B62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1" t="1011" r="57316" b="81525"/>
          <a:stretch/>
        </p:blipFill>
        <p:spPr>
          <a:xfrm>
            <a:off x="6406829" y="4697375"/>
            <a:ext cx="496069" cy="402077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338901" y="5252000"/>
            <a:ext cx="591897" cy="320040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М17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199239" y="5937947"/>
            <a:ext cx="936785" cy="0"/>
          </a:xfrm>
          <a:prstGeom prst="line">
            <a:avLst/>
          </a:prstGeom>
          <a:ln w="57150">
            <a:solidFill>
              <a:srgbClr val="E6B62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312297" y="5785399"/>
            <a:ext cx="710667" cy="320040"/>
          </a:xfrm>
          <a:prstGeom prst="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Т22 02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25785" y="4602545"/>
            <a:ext cx="202351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Автомобільні шляхи: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82635" y="5166639"/>
            <a:ext cx="2271337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 значення 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6186473" y="6450115"/>
            <a:ext cx="93678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7190821" y="5757669"/>
            <a:ext cx="202351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 значення 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4" t="54371" r="21526" b="26652"/>
          <a:stretch/>
        </p:blipFill>
        <p:spPr>
          <a:xfrm>
            <a:off x="6394401" y="6192194"/>
            <a:ext cx="556414" cy="515843"/>
          </a:xfrm>
          <a:prstGeom prst="rect">
            <a:avLst/>
          </a:prstGeom>
        </p:spPr>
      </p:pic>
      <p:cxnSp>
        <p:nvCxnSpPr>
          <p:cNvPr id="64" name="Straight Connector 63"/>
          <p:cNvCxnSpPr/>
          <p:nvPr/>
        </p:nvCxnSpPr>
        <p:spPr>
          <a:xfrm>
            <a:off x="9197569" y="5021098"/>
            <a:ext cx="470726" cy="3952"/>
          </a:xfrm>
          <a:prstGeom prst="line">
            <a:avLst/>
          </a:prstGeom>
          <a:ln w="57150">
            <a:solidFill>
              <a:srgbClr val="8FC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7209563" y="6102477"/>
            <a:ext cx="202351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Залізниця Херсон-Джанкой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43" y="4793186"/>
            <a:ext cx="429999" cy="435553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9693183" y="4751843"/>
            <a:ext cx="2340661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Північнокримський канал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72" y="5426095"/>
            <a:ext cx="302530" cy="302530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>
            <a:off x="9197569" y="5636428"/>
            <a:ext cx="470726" cy="395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9717094" y="5363795"/>
            <a:ext cx="2340661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Газопровід високого тиску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9197569" y="6177733"/>
            <a:ext cx="470726" cy="3952"/>
          </a:xfrm>
          <a:prstGeom prst="line">
            <a:avLst/>
          </a:prstGeom>
          <a:ln w="57150">
            <a:solidFill>
              <a:srgbClr val="FF111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9717094" y="5917824"/>
            <a:ext cx="2340661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 Автономної Республіки Крим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427343" y="1017132"/>
            <a:ext cx="4622226" cy="333344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Перекопський перешийок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1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Геополітична підгрупа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930769" y="1338799"/>
            <a:ext cx="25881" cy="39814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301487" y="1334458"/>
            <a:ext cx="2" cy="40484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9"/>
          <p:cNvSpPr/>
          <p:nvPr/>
        </p:nvSpPr>
        <p:spPr bwMode="auto">
          <a:xfrm>
            <a:off x="245276" y="1274343"/>
            <a:ext cx="3457215" cy="783776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Геополітичний</a:t>
            </a:r>
          </a:p>
        </p:txBody>
      </p:sp>
      <p:sp>
        <p:nvSpPr>
          <p:cNvPr id="12" name="Прямоугольник 9"/>
          <p:cNvSpPr/>
          <p:nvPr/>
        </p:nvSpPr>
        <p:spPr bwMode="auto">
          <a:xfrm>
            <a:off x="4233121" y="1271968"/>
            <a:ext cx="3754966" cy="78615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Геостратегічний</a:t>
            </a:r>
          </a:p>
        </p:txBody>
      </p:sp>
      <p:sp>
        <p:nvSpPr>
          <p:cNvPr id="13" name="Прямоугольник 9"/>
          <p:cNvSpPr/>
          <p:nvPr/>
        </p:nvSpPr>
        <p:spPr bwMode="auto">
          <a:xfrm>
            <a:off x="8603841" y="1043453"/>
            <a:ext cx="3452936" cy="1523326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Регіональний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стратегічний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l="57728" t="32825" r="7233" b="17160"/>
          <a:stretch/>
        </p:blipFill>
        <p:spPr>
          <a:xfrm>
            <a:off x="16997" y="2250213"/>
            <a:ext cx="3913772" cy="31424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26417" t="36666" r="44751" b="24815"/>
          <a:stretch/>
        </p:blipFill>
        <p:spPr>
          <a:xfrm>
            <a:off x="4046463" y="2223361"/>
            <a:ext cx="4204595" cy="315952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20770" y="5465119"/>
            <a:ext cx="11936007" cy="132343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</a:rPr>
              <a:t>Основа – зовнішньополітичний вплив на ситуацію в країні.</a:t>
            </a:r>
            <a:endParaRPr lang="uk-UA" sz="40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58167" t="45717" r="21917" b="28074"/>
          <a:stretch/>
        </p:blipFill>
        <p:spPr>
          <a:xfrm>
            <a:off x="8427398" y="2649015"/>
            <a:ext cx="3629380" cy="26863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12</a:t>
            </a:fld>
            <a:endParaRPr lang="uk-UA"/>
          </a:p>
        </p:txBody>
      </p:sp>
      <p:sp>
        <p:nvSpPr>
          <p:cNvPr id="7" name="Down Arrow 6"/>
          <p:cNvSpPr/>
          <p:nvPr/>
        </p:nvSpPr>
        <p:spPr>
          <a:xfrm rot="18971874" flipH="1">
            <a:off x="8434467" y="752742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Down Arrow 9"/>
          <p:cNvSpPr/>
          <p:nvPr/>
        </p:nvSpPr>
        <p:spPr>
          <a:xfrm>
            <a:off x="5944664" y="822467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Down Arrow 5"/>
          <p:cNvSpPr/>
          <p:nvPr/>
        </p:nvSpPr>
        <p:spPr>
          <a:xfrm rot="2628126">
            <a:off x="3428981" y="752741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4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9" y="1325878"/>
            <a:ext cx="5828145" cy="5536737"/>
          </a:xfrm>
        </p:spPr>
      </p:pic>
      <p:sp>
        <p:nvSpPr>
          <p:cNvPr id="4" name="Rectangle 3"/>
          <p:cNvSpPr/>
          <p:nvPr/>
        </p:nvSpPr>
        <p:spPr>
          <a:xfrm>
            <a:off x="0" y="918840"/>
            <a:ext cx="12192000" cy="4070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Якісна зміна геополітичного положення Росії</a:t>
            </a:r>
            <a:endParaRPr lang="uk-UA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12073" y="1369428"/>
            <a:ext cx="2309477" cy="3586943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Rectangle 15"/>
          <p:cNvSpPr/>
          <p:nvPr/>
        </p:nvSpPr>
        <p:spPr>
          <a:xfrm>
            <a:off x="-2" y="1325878"/>
            <a:ext cx="5828146" cy="42903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вісь ГУАМ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10981" y="2519982"/>
            <a:ext cx="489527" cy="295564"/>
          </a:xfrm>
          <a:prstGeom prst="rect">
            <a:avLst/>
          </a:prstGeom>
          <a:solidFill>
            <a:srgbClr val="FF9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Rectangle 17"/>
          <p:cNvSpPr/>
          <p:nvPr/>
        </p:nvSpPr>
        <p:spPr>
          <a:xfrm>
            <a:off x="3610980" y="2919874"/>
            <a:ext cx="489527" cy="295564"/>
          </a:xfrm>
          <a:prstGeom prst="rect">
            <a:avLst/>
          </a:prstGeom>
          <a:solidFill>
            <a:srgbClr val="00FFA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Rectangle 19"/>
          <p:cNvSpPr/>
          <p:nvPr/>
        </p:nvSpPr>
        <p:spPr>
          <a:xfrm>
            <a:off x="3512073" y="1754909"/>
            <a:ext cx="23564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ГУАМ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Організація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демократію та економічний розвиток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00507" y="2535421"/>
            <a:ext cx="1806631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Країни-члени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00508" y="2938439"/>
            <a:ext cx="1806630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Країни-спостерігачі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94903" y="3628255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4504" y="4320147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Грузія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78387" y="5660195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7478" y="4293939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6548" y="2114619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Латвія</a:t>
            </a:r>
            <a:endParaRPr lang="uk-UA" sz="16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4985" y="5321640"/>
            <a:ext cx="1766505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endParaRPr lang="uk-UA" sz="16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6119" t="41495"/>
          <a:stretch/>
        </p:blipFill>
        <p:spPr>
          <a:xfrm>
            <a:off x="1971536" y="4264503"/>
            <a:ext cx="2062906" cy="984427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1339800" y="4163998"/>
            <a:ext cx="274617" cy="24539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855745" y="5384301"/>
            <a:ext cx="120508" cy="39509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352516" y="4569759"/>
            <a:ext cx="19761" cy="26677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10980" y="3368036"/>
            <a:ext cx="476176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103576" y="3198187"/>
            <a:ext cx="1817452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Запланована частина енергетичного коридору каспійської нафти до Європи, оминаючи Росію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8694220" y="2360344"/>
            <a:ext cx="719087" cy="7942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694220" y="2393225"/>
            <a:ext cx="785702" cy="72890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727693" y="3959345"/>
            <a:ext cx="766211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Одеса</a:t>
            </a:r>
            <a:endParaRPr lang="uk-UA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36190" y="3361805"/>
            <a:ext cx="766211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Броди</a:t>
            </a:r>
            <a:endParaRPr lang="uk-UA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624331" y="4316502"/>
            <a:ext cx="476176" cy="0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-Point Star 51"/>
          <p:cNvSpPr/>
          <p:nvPr/>
        </p:nvSpPr>
        <p:spPr>
          <a:xfrm>
            <a:off x="3561120" y="4229101"/>
            <a:ext cx="144897" cy="15932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5-Point Star 52"/>
          <p:cNvSpPr/>
          <p:nvPr/>
        </p:nvSpPr>
        <p:spPr>
          <a:xfrm>
            <a:off x="3987607" y="4233120"/>
            <a:ext cx="144897" cy="15932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Rectangle 53"/>
          <p:cNvSpPr/>
          <p:nvPr/>
        </p:nvSpPr>
        <p:spPr>
          <a:xfrm>
            <a:off x="4094166" y="4154260"/>
            <a:ext cx="1817452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 частина коридору – нафтопровід Одеса-Броди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-5490" y="6164825"/>
            <a:ext cx="5816355" cy="68825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= конкуренція для Росії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9107639" y="5408335"/>
            <a:ext cx="719087" cy="7942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107639" y="5441216"/>
            <a:ext cx="785702" cy="72890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13" y="1482771"/>
            <a:ext cx="5445516" cy="2588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5" name="Rectangle 64"/>
          <p:cNvSpPr/>
          <p:nvPr/>
        </p:nvSpPr>
        <p:spPr>
          <a:xfrm>
            <a:off x="8613795" y="2494790"/>
            <a:ext cx="3196034" cy="4001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spc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endParaRPr lang="uk-UA" sz="2000" b="1" spc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3"/>
          <a:srcRect l="45636" t="64107" r="47546" b="10686"/>
          <a:stretch/>
        </p:blipFill>
        <p:spPr>
          <a:xfrm rot="412715">
            <a:off x="7618499" y="2017027"/>
            <a:ext cx="467698" cy="1041966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309512" y="3600587"/>
            <a:ext cx="691930" cy="659501"/>
          </a:xfrm>
          <a:custGeom>
            <a:avLst/>
            <a:gdLst>
              <a:gd name="connsiteX0" fmla="*/ 691930 w 691930"/>
              <a:gd name="connsiteY0" fmla="*/ 659501 h 659501"/>
              <a:gd name="connsiteX1" fmla="*/ 542227 w 691930"/>
              <a:gd name="connsiteY1" fmla="*/ 457200 h 659501"/>
              <a:gd name="connsiteX2" fmla="*/ 404662 w 691930"/>
              <a:gd name="connsiteY2" fmla="*/ 315589 h 659501"/>
              <a:gd name="connsiteX3" fmla="*/ 246868 w 691930"/>
              <a:gd name="connsiteY3" fmla="*/ 198255 h 659501"/>
              <a:gd name="connsiteX4" fmla="*/ 40521 w 691930"/>
              <a:gd name="connsiteY4" fmla="*/ 40460 h 659501"/>
              <a:gd name="connsiteX5" fmla="*/ 61 w 691930"/>
              <a:gd name="connsiteY5" fmla="*/ 0 h 65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1930" h="659501">
                <a:moveTo>
                  <a:pt x="691930" y="659501"/>
                </a:moveTo>
                <a:cubicBezTo>
                  <a:pt x="641017" y="587010"/>
                  <a:pt x="590105" y="514519"/>
                  <a:pt x="542227" y="457200"/>
                </a:cubicBezTo>
                <a:cubicBezTo>
                  <a:pt x="494349" y="399881"/>
                  <a:pt x="453889" y="358747"/>
                  <a:pt x="404662" y="315589"/>
                </a:cubicBezTo>
                <a:cubicBezTo>
                  <a:pt x="355435" y="272431"/>
                  <a:pt x="246868" y="198255"/>
                  <a:pt x="246868" y="198255"/>
                </a:cubicBezTo>
                <a:lnTo>
                  <a:pt x="40521" y="40460"/>
                </a:lnTo>
                <a:cubicBezTo>
                  <a:pt x="-614" y="7417"/>
                  <a:pt x="-277" y="3708"/>
                  <a:pt x="61" y="0"/>
                </a:cubicBezTo>
              </a:path>
            </a:pathLst>
          </a:cu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t="58668"/>
          <a:stretch/>
        </p:blipFill>
        <p:spPr>
          <a:xfrm>
            <a:off x="6096000" y="1465006"/>
            <a:ext cx="1659273" cy="652357"/>
          </a:xfrm>
          <a:prstGeom prst="rect">
            <a:avLst/>
          </a:prstGeom>
        </p:spPr>
      </p:pic>
      <p:sp>
        <p:nvSpPr>
          <p:cNvPr id="39" name="5-Point Star 38"/>
          <p:cNvSpPr/>
          <p:nvPr/>
        </p:nvSpPr>
        <p:spPr>
          <a:xfrm>
            <a:off x="1921684" y="4169815"/>
            <a:ext cx="144897" cy="15932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5-Point Star 67"/>
          <p:cNvSpPr/>
          <p:nvPr/>
        </p:nvSpPr>
        <p:spPr>
          <a:xfrm>
            <a:off x="7552682" y="1897622"/>
            <a:ext cx="294562" cy="29915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5-Point Star 9"/>
          <p:cNvSpPr/>
          <p:nvPr/>
        </p:nvSpPr>
        <p:spPr>
          <a:xfrm>
            <a:off x="1231494" y="3514128"/>
            <a:ext cx="144897" cy="159321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Down Arrow 69"/>
          <p:cNvSpPr/>
          <p:nvPr/>
        </p:nvSpPr>
        <p:spPr>
          <a:xfrm>
            <a:off x="8728498" y="3612050"/>
            <a:ext cx="710451" cy="8611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18" y="4540334"/>
            <a:ext cx="3719830" cy="1403390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7218318" y="4571829"/>
            <a:ext cx="3719830" cy="14033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7217212" y="4591486"/>
            <a:ext cx="3710992" cy="13522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5810864" y="6165912"/>
            <a:ext cx="6381135" cy="68298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Розрив простору ГУАМ = стабільний продаж російської нафти в ЄС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/>
          <a:srcRect l="26119" t="41495" r="10192" b="7445"/>
          <a:stretch/>
        </p:blipFill>
        <p:spPr>
          <a:xfrm>
            <a:off x="7847244" y="2170362"/>
            <a:ext cx="3990795" cy="1928082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 flipH="1">
            <a:off x="9500490" y="3239006"/>
            <a:ext cx="884517" cy="4939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9561907" y="3154221"/>
            <a:ext cx="732654" cy="669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8155719" y="2479830"/>
            <a:ext cx="884517" cy="4939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217136" y="2395045"/>
            <a:ext cx="732654" cy="66966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Геополітичний чинник сепаратизму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173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9107639" y="5408335"/>
            <a:ext cx="719087" cy="7942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07639" y="5441216"/>
            <a:ext cx="785702" cy="72890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1159" r="1773" b="13642"/>
          <a:stretch/>
        </p:blipFill>
        <p:spPr>
          <a:xfrm>
            <a:off x="17206" y="1043397"/>
            <a:ext cx="12157587" cy="58146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11964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Якісна зміна геополітичного положення Росії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196476"/>
            <a:ext cx="4112341" cy="2755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1028" y="1590655"/>
            <a:ext cx="403122" cy="1"/>
          </a:xfrm>
          <a:prstGeom prst="line">
            <a:avLst/>
          </a:prstGeom>
          <a:ln w="57150">
            <a:solidFill>
              <a:srgbClr val="FFDD3B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0675" y="1199772"/>
            <a:ext cx="3792099" cy="7078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затверджений проект газопроводу (дороговартісний).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-1" y="2472574"/>
            <a:ext cx="403122" cy="1"/>
          </a:xfrm>
          <a:prstGeom prst="line">
            <a:avLst/>
          </a:prstGeom>
          <a:ln w="57150">
            <a:solidFill>
              <a:srgbClr val="DA331A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0674" y="1914172"/>
            <a:ext cx="3750661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шельфовий шлях газопроводу захопленою економічною зоною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7552" y="3360244"/>
            <a:ext cx="403122" cy="1"/>
          </a:xfrm>
          <a:prstGeom prst="line">
            <a:avLst/>
          </a:prstGeom>
          <a:ln w="57150">
            <a:solidFill>
              <a:srgbClr val="D8950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03467" y="2810688"/>
            <a:ext cx="3591232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айбільш рентабельний шлях територією анексованого Криму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67290" y="2857181"/>
            <a:ext cx="2707504" cy="18205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9680572" y="3329265"/>
            <a:ext cx="403122" cy="1"/>
          </a:xfrm>
          <a:prstGeom prst="line">
            <a:avLst/>
          </a:prstGeom>
          <a:ln w="28575">
            <a:solidFill>
              <a:srgbClr val="43A459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092297" y="2857181"/>
            <a:ext cx="1999997" cy="923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 територіальних вод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9676833" y="4168583"/>
            <a:ext cx="403122" cy="1"/>
          </a:xfrm>
          <a:prstGeom prst="line">
            <a:avLst/>
          </a:prstGeom>
          <a:ln w="28575">
            <a:solidFill>
              <a:srgbClr val="9FA2AC"/>
            </a:solidFill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092297" y="3826351"/>
            <a:ext cx="1903058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Межі економічних зон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93451" y="1196476"/>
            <a:ext cx="2405095" cy="431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«Південний потік»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37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2588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Геостратегія РФ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t="18943" r="20137" b="20235"/>
          <a:stretch/>
        </p:blipFill>
        <p:spPr>
          <a:xfrm>
            <a:off x="4095211" y="1325879"/>
            <a:ext cx="8096789" cy="542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8606" r="25630" b="11297"/>
          <a:stretch/>
        </p:blipFill>
        <p:spPr>
          <a:xfrm>
            <a:off x="462116" y="1681317"/>
            <a:ext cx="5201265" cy="3873910"/>
          </a:xfrm>
          <a:ln w="38100">
            <a:solidFill>
              <a:schemeClr val="tx1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>
            <a:off x="5676361" y="1681316"/>
            <a:ext cx="2158509" cy="4322755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2116" y="5555227"/>
            <a:ext cx="7346794" cy="448844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79495" y="3277699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Тузла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3610" y="4648568"/>
            <a:ext cx="2041690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endParaRPr lang="uk-UA" sz="32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115" y="1811363"/>
            <a:ext cx="2762865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endParaRPr lang="uk-UA" sz="32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052018" y="1684751"/>
            <a:ext cx="1787027" cy="3864279"/>
          </a:xfrm>
          <a:custGeom>
            <a:avLst/>
            <a:gdLst>
              <a:gd name="connsiteX0" fmla="*/ 490766 w 1787027"/>
              <a:gd name="connsiteY0" fmla="*/ 3864279 h 3864279"/>
              <a:gd name="connsiteX1" fmla="*/ 21040 w 1787027"/>
              <a:gd name="connsiteY1" fmla="*/ 2160739 h 3864279"/>
              <a:gd name="connsiteX2" fmla="*/ 183878 w 1787027"/>
              <a:gd name="connsiteY2" fmla="*/ 1340285 h 3864279"/>
              <a:gd name="connsiteX3" fmla="*/ 1079489 w 1787027"/>
              <a:gd name="connsiteY3" fmla="*/ 1221287 h 3864279"/>
              <a:gd name="connsiteX4" fmla="*/ 1762157 w 1787027"/>
              <a:gd name="connsiteY4" fmla="*/ 745298 h 3864279"/>
              <a:gd name="connsiteX5" fmla="*/ 1649423 w 1787027"/>
              <a:gd name="connsiteY5" fmla="*/ 0 h 3864279"/>
              <a:gd name="connsiteX6" fmla="*/ 1649423 w 1787027"/>
              <a:gd name="connsiteY6" fmla="*/ 0 h 386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7027" h="3864279">
                <a:moveTo>
                  <a:pt x="490766" y="3864279"/>
                </a:moveTo>
                <a:cubicBezTo>
                  <a:pt x="281477" y="3222842"/>
                  <a:pt x="72188" y="2581405"/>
                  <a:pt x="21040" y="2160739"/>
                </a:cubicBezTo>
                <a:cubicBezTo>
                  <a:pt x="-30108" y="1740073"/>
                  <a:pt x="7470" y="1496860"/>
                  <a:pt x="183878" y="1340285"/>
                </a:cubicBezTo>
                <a:cubicBezTo>
                  <a:pt x="360286" y="1183710"/>
                  <a:pt x="816443" y="1320451"/>
                  <a:pt x="1079489" y="1221287"/>
                </a:cubicBezTo>
                <a:cubicBezTo>
                  <a:pt x="1342536" y="1122122"/>
                  <a:pt x="1667168" y="948846"/>
                  <a:pt x="1762157" y="745298"/>
                </a:cubicBezTo>
                <a:cubicBezTo>
                  <a:pt x="1857146" y="541750"/>
                  <a:pt x="1649423" y="0"/>
                  <a:pt x="1649423" y="0"/>
                </a:cubicBezTo>
                <a:lnTo>
                  <a:pt x="1649423" y="0"/>
                </a:ln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Rectangle 28"/>
          <p:cNvSpPr/>
          <p:nvPr/>
        </p:nvSpPr>
        <p:spPr>
          <a:xfrm>
            <a:off x="804910" y="4864011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фарватер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175323" y="5087711"/>
            <a:ext cx="235937" cy="801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23722" y="3139946"/>
            <a:ext cx="324700" cy="267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824076" y="4025308"/>
            <a:ext cx="238671" cy="119486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756451" y="3746497"/>
            <a:ext cx="739036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1-2км</a:t>
            </a:r>
            <a:endParaRPr lang="uk-UA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862637" y="2957159"/>
            <a:ext cx="739036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endParaRPr lang="uk-UA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54558" y="4116645"/>
            <a:ext cx="739036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h=1</a:t>
            </a:r>
            <a:r>
              <a:rPr lang="uk-UA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7808910" y="2466363"/>
            <a:ext cx="1487566" cy="353770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9291725" y="2396138"/>
            <a:ext cx="993178" cy="7022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0284903" y="1811363"/>
            <a:ext cx="973123" cy="584775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408632" y="3509911"/>
            <a:ext cx="2635166" cy="646331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арватер до порту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Таганрогу</a:t>
            </a:r>
            <a:endParaRPr lang="uk-UA" b="1" dirty="0"/>
          </a:p>
        </p:txBody>
      </p:sp>
      <p:sp>
        <p:nvSpPr>
          <p:cNvPr id="61" name="Rectangle 60"/>
          <p:cNvSpPr/>
          <p:nvPr/>
        </p:nvSpPr>
        <p:spPr>
          <a:xfrm>
            <a:off x="10252725" y="1414733"/>
            <a:ext cx="1156679" cy="446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</a:t>
            </a:r>
          </a:p>
          <a:p>
            <a:pPr algn="ctr"/>
            <a:endParaRPr lang="uk-UA" sz="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5-Point Star 59"/>
          <p:cNvSpPr/>
          <p:nvPr/>
        </p:nvSpPr>
        <p:spPr>
          <a:xfrm>
            <a:off x="11258026" y="1498477"/>
            <a:ext cx="323027" cy="282847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Rectangle 61"/>
          <p:cNvSpPr/>
          <p:nvPr/>
        </p:nvSpPr>
        <p:spPr>
          <a:xfrm>
            <a:off x="0" y="6340273"/>
            <a:ext cx="121920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Першочергова ціль – це не територія, а можливості, які вона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відкриває.</a:t>
            </a:r>
            <a:endParaRPr lang="uk-UA" sz="2800" b="1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265204" y="4022086"/>
            <a:ext cx="301937" cy="1107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7796988" y="6004071"/>
            <a:ext cx="24902" cy="32188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8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/>
          <a:stretch/>
        </p:blipFill>
        <p:spPr>
          <a:xfrm>
            <a:off x="736990" y="503404"/>
            <a:ext cx="10597408" cy="63553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91689" y="3356350"/>
            <a:ext cx="1766505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3114" y="3370520"/>
            <a:ext cx="960867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406" y="3855121"/>
            <a:ext cx="960867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Балаклава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1577" y="3352497"/>
            <a:ext cx="960867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Феодосія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02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 реалізації Росією геостратегії щодо України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99" y="3456296"/>
            <a:ext cx="451382" cy="3174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80" y="3635098"/>
            <a:ext cx="456847" cy="3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81" y="3147861"/>
            <a:ext cx="502137" cy="3531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71" y="3698461"/>
            <a:ext cx="396938" cy="28352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333151" y="3880924"/>
            <a:ext cx="960867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Бельбек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99" y="3124252"/>
            <a:ext cx="375198" cy="26799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62049" y="2994971"/>
            <a:ext cx="960867" cy="2616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07" y="3135099"/>
            <a:ext cx="405292" cy="28949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135133" y="2937677"/>
            <a:ext cx="960867" cy="2539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Гвардійське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812944" y="1749986"/>
            <a:ext cx="2041690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endParaRPr lang="uk-UA" sz="24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12629" y="1135276"/>
            <a:ext cx="4165094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«НОВОРОСІЯ»</a:t>
            </a:r>
            <a:endParaRPr lang="uk-UA" sz="24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6410" y="2140865"/>
            <a:ext cx="3670558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ПРИДНІСТРОВ’Я</a:t>
            </a:r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278190" y="1387045"/>
            <a:ext cx="390225" cy="838919"/>
          </a:xfrm>
          <a:prstGeom prst="straightConnector1">
            <a:avLst/>
          </a:prstGeom>
          <a:ln w="57150">
            <a:solidFill>
              <a:srgbClr val="FF1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986181" y="1116668"/>
            <a:ext cx="1053674" cy="5325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Сухопутний зв’язок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2712058" y="1477818"/>
            <a:ext cx="372997" cy="1192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712058" y="1264906"/>
            <a:ext cx="372159" cy="906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17000" y="3990790"/>
            <a:ext cx="578550" cy="1182034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5681910" y="4051743"/>
            <a:ext cx="616125" cy="1056093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569202" y="4256775"/>
            <a:ext cx="1654859" cy="459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над </a:t>
            </a:r>
          </a:p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Чорним морем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9" y="3424673"/>
            <a:ext cx="330831" cy="23268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077723" y="2502649"/>
            <a:ext cx="1968899" cy="1167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Узбережжя непридатне для розташування воєнно-морських баз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>
            <a:off x="8571710" y="3636097"/>
            <a:ext cx="560922" cy="492597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5452161" y="1804106"/>
            <a:ext cx="1" cy="1031397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4953237" y="2023983"/>
            <a:ext cx="1041939" cy="431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Сухопутний зв’язок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448428" y="437522"/>
            <a:ext cx="286316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endParaRPr lang="uk-UA" sz="24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-323070" y="4692045"/>
            <a:ext cx="3374664" cy="4001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2154377" y="2079649"/>
            <a:ext cx="1725633" cy="263191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2077065" y="3216424"/>
            <a:ext cx="1844675" cy="4590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впливу на Балкани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499586" y="4061802"/>
            <a:ext cx="2226625" cy="235876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2425572" y="6415344"/>
            <a:ext cx="45711" cy="2378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1415109" y="6035254"/>
            <a:ext cx="960867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</a:t>
            </a:r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Босфор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394087" y="4976750"/>
            <a:ext cx="1844675" cy="11751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систему Чорноморських проток; доступ до Середземного моря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9845964" y="4976750"/>
            <a:ext cx="2346036" cy="18739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Підтвердження тенденцій: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потепління стосунків між Росією та Туреччиною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947519" y="6163929"/>
            <a:ext cx="3053373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endParaRPr lang="uk-UA" sz="24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0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401"/>
            <a:ext cx="5890770" cy="5532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30" y="1325401"/>
            <a:ext cx="5890770" cy="55325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73091"/>
            <a:ext cx="12192000" cy="4849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32588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 військово-стратегічний</a:t>
            </a:r>
          </a:p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чинник сепаратизму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690" y="6467763"/>
            <a:ext cx="489527" cy="295564"/>
          </a:xfrm>
          <a:prstGeom prst="rect">
            <a:avLst/>
          </a:prstGeom>
          <a:solidFill>
            <a:srgbClr val="BEBCDB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572217" y="6467763"/>
            <a:ext cx="1806631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Країни-члени НАТО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8849" y="1325401"/>
            <a:ext cx="3511922" cy="5126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Теперішнє військово-стратегічне положення країн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11672" y="6460743"/>
            <a:ext cx="489527" cy="295564"/>
          </a:xfrm>
          <a:prstGeom prst="rect">
            <a:avLst/>
          </a:prstGeom>
          <a:solidFill>
            <a:srgbClr val="ACE2D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2701199" y="6384712"/>
            <a:ext cx="1806631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Прискорений діалог щодо членства НАТО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4174" y="6467763"/>
            <a:ext cx="489527" cy="295564"/>
          </a:xfrm>
          <a:prstGeom prst="rect">
            <a:avLst/>
          </a:prstGeom>
          <a:solidFill>
            <a:srgbClr val="E1EDAB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Rectangle 16"/>
          <p:cNvSpPr/>
          <p:nvPr/>
        </p:nvSpPr>
        <p:spPr>
          <a:xfrm>
            <a:off x="4997357" y="6384711"/>
            <a:ext cx="1931020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Індивідуальний партнер-</a:t>
            </a:r>
            <a:r>
              <a:rPr lang="uk-UA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ський</a:t>
            </a:r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з НАТО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0832" y="6460743"/>
            <a:ext cx="489527" cy="295564"/>
          </a:xfrm>
          <a:prstGeom prst="rect">
            <a:avLst/>
          </a:prstGeom>
          <a:solidFill>
            <a:srgbClr val="E9ECE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Rectangle 18"/>
          <p:cNvSpPr/>
          <p:nvPr/>
        </p:nvSpPr>
        <p:spPr>
          <a:xfrm>
            <a:off x="7582814" y="6384710"/>
            <a:ext cx="1806631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заради миру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69353" y="2770732"/>
            <a:ext cx="120597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«клин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»-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територія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23644" y="2126123"/>
            <a:ext cx="1207318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Білорусь</a:t>
            </a:r>
            <a:endParaRPr lang="uk-UA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4285023" y="2326178"/>
            <a:ext cx="787395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Росія</a:t>
            </a:r>
            <a:endParaRPr lang="uk-UA" sz="2000" b="1" dirty="0"/>
          </a:p>
        </p:txBody>
      </p:sp>
      <p:sp>
        <p:nvSpPr>
          <p:cNvPr id="24" name="Rectangle 23"/>
          <p:cNvSpPr/>
          <p:nvPr/>
        </p:nvSpPr>
        <p:spPr>
          <a:xfrm>
            <a:off x="-1" y="2886827"/>
            <a:ext cx="1133452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Польща</a:t>
            </a:r>
            <a:endParaRPr lang="uk-UA" sz="2000" b="1" dirty="0"/>
          </a:p>
        </p:txBody>
      </p:sp>
      <p:sp>
        <p:nvSpPr>
          <p:cNvPr id="25" name="Rectangle 24"/>
          <p:cNvSpPr/>
          <p:nvPr/>
        </p:nvSpPr>
        <p:spPr>
          <a:xfrm>
            <a:off x="791936" y="2083087"/>
            <a:ext cx="915635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Литва</a:t>
            </a:r>
            <a:endParaRPr lang="uk-UA" sz="2000" b="1" dirty="0"/>
          </a:p>
        </p:txBody>
      </p:sp>
      <p:sp>
        <p:nvSpPr>
          <p:cNvPr id="26" name="Rectangle 25"/>
          <p:cNvSpPr/>
          <p:nvPr/>
        </p:nvSpPr>
        <p:spPr>
          <a:xfrm>
            <a:off x="1463213" y="1348885"/>
            <a:ext cx="971484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Латвія</a:t>
            </a:r>
            <a:endParaRPr lang="uk-UA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-110836" y="4785630"/>
            <a:ext cx="1035476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Словаччина</a:t>
            </a:r>
            <a:endParaRPr lang="uk-UA" sz="1200" b="1" dirty="0"/>
          </a:p>
        </p:txBody>
      </p:sp>
      <p:sp>
        <p:nvSpPr>
          <p:cNvPr id="28" name="Rectangle 27"/>
          <p:cNvSpPr/>
          <p:nvPr/>
        </p:nvSpPr>
        <p:spPr>
          <a:xfrm>
            <a:off x="-41074" y="5215774"/>
            <a:ext cx="895951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Угорщина</a:t>
            </a:r>
            <a:endParaRPr lang="uk-UA" sz="1200" b="1" dirty="0"/>
          </a:p>
        </p:txBody>
      </p:sp>
      <p:sp>
        <p:nvSpPr>
          <p:cNvPr id="29" name="Rectangle 28"/>
          <p:cNvSpPr/>
          <p:nvPr/>
        </p:nvSpPr>
        <p:spPr>
          <a:xfrm>
            <a:off x="969666" y="5573387"/>
            <a:ext cx="103284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Румунія</a:t>
            </a:r>
            <a:endParaRPr lang="uk-UA" b="1" dirty="0"/>
          </a:p>
        </p:txBody>
      </p:sp>
      <p:sp>
        <p:nvSpPr>
          <p:cNvPr id="31" name="Rectangle 30"/>
          <p:cNvSpPr/>
          <p:nvPr/>
        </p:nvSpPr>
        <p:spPr>
          <a:xfrm>
            <a:off x="1899313" y="5511996"/>
            <a:ext cx="801886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Молдова</a:t>
            </a:r>
            <a:endParaRPr lang="uk-UA" sz="1200" b="1" dirty="0"/>
          </a:p>
        </p:txBody>
      </p:sp>
      <p:sp>
        <p:nvSpPr>
          <p:cNvPr id="32" name="Rectangle 31"/>
          <p:cNvSpPr/>
          <p:nvPr/>
        </p:nvSpPr>
        <p:spPr>
          <a:xfrm>
            <a:off x="2691623" y="5361873"/>
            <a:ext cx="1210203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Придністров’я</a:t>
            </a:r>
            <a:endParaRPr lang="uk-UA" sz="12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790559" y="5592633"/>
            <a:ext cx="340403" cy="1503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784342" y="6076134"/>
            <a:ext cx="1210203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Придністров’я</a:t>
            </a:r>
            <a:endParaRPr lang="uk-UA" sz="1200" b="1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9144001" y="5857763"/>
            <a:ext cx="245443" cy="3071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181450" y="5507087"/>
            <a:ext cx="801886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Молдова</a:t>
            </a:r>
            <a:endParaRPr lang="uk-UA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7273659" y="5591240"/>
            <a:ext cx="1032847" cy="369332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Румунія</a:t>
            </a:r>
            <a:endParaRPr lang="uk-UA" b="1" dirty="0"/>
          </a:p>
        </p:txBody>
      </p:sp>
      <p:sp>
        <p:nvSpPr>
          <p:cNvPr id="42" name="Rectangle 41"/>
          <p:cNvSpPr/>
          <p:nvPr/>
        </p:nvSpPr>
        <p:spPr>
          <a:xfrm>
            <a:off x="6301229" y="5223019"/>
            <a:ext cx="895951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Угорщина</a:t>
            </a:r>
            <a:endParaRPr lang="uk-UA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6161704" y="4792472"/>
            <a:ext cx="1035476" cy="276999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Словаччина</a:t>
            </a:r>
            <a:endParaRPr lang="uk-UA" sz="1200" b="1" dirty="0"/>
          </a:p>
        </p:txBody>
      </p:sp>
      <p:sp>
        <p:nvSpPr>
          <p:cNvPr id="44" name="Rectangle 43"/>
          <p:cNvSpPr/>
          <p:nvPr/>
        </p:nvSpPr>
        <p:spPr>
          <a:xfrm>
            <a:off x="6289601" y="2891274"/>
            <a:ext cx="1133452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Польща</a:t>
            </a:r>
            <a:endParaRPr lang="uk-UA" sz="2000" b="1" dirty="0"/>
          </a:p>
        </p:txBody>
      </p:sp>
      <p:sp>
        <p:nvSpPr>
          <p:cNvPr id="45" name="Rectangle 44"/>
          <p:cNvSpPr/>
          <p:nvPr/>
        </p:nvSpPr>
        <p:spPr>
          <a:xfrm>
            <a:off x="7056199" y="2121110"/>
            <a:ext cx="915635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Литва</a:t>
            </a:r>
            <a:endParaRPr lang="uk-UA" sz="2000" b="1" dirty="0"/>
          </a:p>
        </p:txBody>
      </p:sp>
      <p:sp>
        <p:nvSpPr>
          <p:cNvPr id="46" name="Rectangle 45"/>
          <p:cNvSpPr/>
          <p:nvPr/>
        </p:nvSpPr>
        <p:spPr>
          <a:xfrm>
            <a:off x="7610909" y="1325401"/>
            <a:ext cx="971484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Латвія</a:t>
            </a:r>
            <a:endParaRPr lang="uk-UA" sz="2000" b="1" dirty="0"/>
          </a:p>
        </p:txBody>
      </p:sp>
      <p:sp>
        <p:nvSpPr>
          <p:cNvPr id="47" name="Rectangle 46"/>
          <p:cNvSpPr/>
          <p:nvPr/>
        </p:nvSpPr>
        <p:spPr>
          <a:xfrm>
            <a:off x="7996549" y="3174721"/>
            <a:ext cx="1207318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Білорусь</a:t>
            </a:r>
            <a:endParaRPr lang="uk-UA" sz="2000" b="1" dirty="0"/>
          </a:p>
        </p:txBody>
      </p:sp>
      <p:sp>
        <p:nvSpPr>
          <p:cNvPr id="48" name="Rectangle 47"/>
          <p:cNvSpPr/>
          <p:nvPr/>
        </p:nvSpPr>
        <p:spPr>
          <a:xfrm>
            <a:off x="10616550" y="2429445"/>
            <a:ext cx="787395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Росія</a:t>
            </a:r>
            <a:endParaRPr lang="uk-UA" sz="2000" b="1" dirty="0"/>
          </a:p>
        </p:txBody>
      </p:sp>
      <p:sp>
        <p:nvSpPr>
          <p:cNvPr id="49" name="Rectangle 48"/>
          <p:cNvSpPr/>
          <p:nvPr/>
        </p:nvSpPr>
        <p:spPr>
          <a:xfrm>
            <a:off x="9246615" y="5492773"/>
            <a:ext cx="2052228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«НОВОРОСІЯ»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753849" y="4203183"/>
            <a:ext cx="1205971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«клин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»-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територія</a:t>
            </a:r>
            <a:endParaRPr lang="uk-UA" b="1" dirty="0">
              <a:solidFill>
                <a:srgbClr val="FF0000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258131" y="1717029"/>
            <a:ext cx="15254" cy="457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531844" y="2587793"/>
            <a:ext cx="360185" cy="1452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148546" y="3163436"/>
            <a:ext cx="559024" cy="1344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2902804" y="3174721"/>
            <a:ext cx="228159" cy="3762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205533" y="3535586"/>
            <a:ext cx="6139" cy="273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9698182" y="3475517"/>
            <a:ext cx="289347" cy="5135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7741946" y="3648466"/>
            <a:ext cx="354357" cy="356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827601" y="3808142"/>
            <a:ext cx="76254" cy="350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9994545" y="4675817"/>
            <a:ext cx="444826" cy="296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10203420" y="4267339"/>
            <a:ext cx="455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9511417" y="5184371"/>
            <a:ext cx="331438" cy="2854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796719" y="5060811"/>
            <a:ext cx="186617" cy="2471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1227953" y="3902889"/>
            <a:ext cx="1977730" cy="1241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Вигідне військово-стратегічне положення =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отенційне членство НАТО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04514" y="4675817"/>
            <a:ext cx="1115818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Україна</a:t>
            </a:r>
            <a:endParaRPr lang="uk-UA" sz="2000" b="1" dirty="0"/>
          </a:p>
        </p:txBody>
      </p:sp>
      <p:sp>
        <p:nvSpPr>
          <p:cNvPr id="85" name="Rectangle 84"/>
          <p:cNvSpPr/>
          <p:nvPr/>
        </p:nvSpPr>
        <p:spPr>
          <a:xfrm>
            <a:off x="7172826" y="4178918"/>
            <a:ext cx="1582257" cy="9418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Невигідний антиросійський плацдарм для НАТО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9428905" y="6604705"/>
            <a:ext cx="530411" cy="31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0021813" y="6396335"/>
            <a:ext cx="1806631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Флангові удари у випадку воєнних дій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680078" y="1321120"/>
            <a:ext cx="3511922" cy="761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ійськово-стратегічне положення країн за умови реалізації проекту «Новоросія»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Історична підгрупа</a:t>
            </a:r>
          </a:p>
        </p:txBody>
      </p:sp>
      <p:sp>
        <p:nvSpPr>
          <p:cNvPr id="6" name="Down Arrow 5"/>
          <p:cNvSpPr/>
          <p:nvPr/>
        </p:nvSpPr>
        <p:spPr>
          <a:xfrm rot="2628126">
            <a:off x="3428981" y="752741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Down Arrow 6"/>
          <p:cNvSpPr/>
          <p:nvPr/>
        </p:nvSpPr>
        <p:spPr>
          <a:xfrm rot="18971874" flipH="1">
            <a:off x="8434467" y="752742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939396" y="1338799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284234" y="1334458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5944664" y="822467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9"/>
          <p:cNvSpPr/>
          <p:nvPr/>
        </p:nvSpPr>
        <p:spPr bwMode="auto">
          <a:xfrm>
            <a:off x="465924" y="1096782"/>
            <a:ext cx="2808312" cy="70107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Історични</a:t>
            </a:r>
            <a:r>
              <a:rPr lang="uk-UA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endParaRPr lang="uk-UA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9"/>
          <p:cNvSpPr/>
          <p:nvPr/>
        </p:nvSpPr>
        <p:spPr bwMode="auto">
          <a:xfrm>
            <a:off x="4321835" y="1454581"/>
            <a:ext cx="3640346" cy="70107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Хронологічний</a:t>
            </a:r>
          </a:p>
        </p:txBody>
      </p:sp>
      <p:sp>
        <p:nvSpPr>
          <p:cNvPr id="13" name="Прямоугольник 9"/>
          <p:cNvSpPr/>
          <p:nvPr/>
        </p:nvSpPr>
        <p:spPr bwMode="auto">
          <a:xfrm>
            <a:off x="8953508" y="1043453"/>
            <a:ext cx="2808312" cy="1245438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історичний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6530" y="5430858"/>
            <a:ext cx="3390286" cy="1052438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Відносна тривалість періоду перебування у складі інших держав.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6688" y="5305894"/>
            <a:ext cx="3425190" cy="1323439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Ескалація сепаратизму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обернено </a:t>
            </a:r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пропорційна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порядку приєднання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територій до України.</a:t>
            </a:r>
            <a:endParaRPr lang="uk-UA" sz="2800" b="1" dirty="0"/>
          </a:p>
        </p:txBody>
      </p:sp>
      <p:sp>
        <p:nvSpPr>
          <p:cNvPr id="35" name="Rectangle 34"/>
          <p:cNvSpPr/>
          <p:nvPr/>
        </p:nvSpPr>
        <p:spPr>
          <a:xfrm>
            <a:off x="8494030" y="5574915"/>
            <a:ext cx="3366933" cy="78143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Ностальгія країн-сусідів щодо завойованих земель.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66" t="24074" r="40500" b="32371"/>
          <a:stretch/>
        </p:blipFill>
        <p:spPr>
          <a:xfrm>
            <a:off x="42823" y="2155652"/>
            <a:ext cx="3896573" cy="2458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5750" t="45259" r="5516" b="8920"/>
          <a:stretch/>
        </p:blipFill>
        <p:spPr>
          <a:xfrm>
            <a:off x="3965276" y="2177441"/>
            <a:ext cx="4247391" cy="282635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5276" y="2155652"/>
            <a:ext cx="442570" cy="689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Rectangle 20"/>
          <p:cNvSpPr/>
          <p:nvPr/>
        </p:nvSpPr>
        <p:spPr>
          <a:xfrm>
            <a:off x="3965276" y="3845404"/>
            <a:ext cx="1241724" cy="689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7324099" y="4746320"/>
            <a:ext cx="767592" cy="5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Down Arrow 22"/>
          <p:cNvSpPr/>
          <p:nvPr/>
        </p:nvSpPr>
        <p:spPr>
          <a:xfrm rot="16200000">
            <a:off x="3988942" y="3579394"/>
            <a:ext cx="368808" cy="90083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210" y="2535898"/>
            <a:ext cx="3584192" cy="207810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413744" y="4613082"/>
            <a:ext cx="3575658" cy="31260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Кримська війна 1853-56рр.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52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8000"/>
            <a:ext cx="8922327" cy="6346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 чинник сепаратизму</a:t>
            </a:r>
          </a:p>
        </p:txBody>
      </p:sp>
      <p:sp>
        <p:nvSpPr>
          <p:cNvPr id="8" name="Rectangle 7"/>
          <p:cNvSpPr/>
          <p:nvPr/>
        </p:nvSpPr>
        <p:spPr>
          <a:xfrm>
            <a:off x="8839200" y="508000"/>
            <a:ext cx="3352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Східна Галичина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Західна Волинь,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1939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у складі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Польщі.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Північна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Буковина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 Бессарабія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1940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території Румунії.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Закарпаття,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1945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складі Чехословаччини.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Крим,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1954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– територія РФСР.</a:t>
            </a:r>
            <a:endParaRPr lang="uk-UA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13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0065" y="86264"/>
            <a:ext cx="4281935" cy="677173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Сепаратизм </a:t>
            </a:r>
            <a:r>
              <a:rPr lang="uk-UA" sz="4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uk-UA" sz="4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uk-UA" sz="4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рух </a:t>
            </a:r>
            <a:r>
              <a:rPr lang="uk-UA" sz="4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територіальне відокремлення частини держави з метою створення нового державного утворення або надання певній частині держави автономного </a:t>
            </a:r>
            <a:r>
              <a:rPr lang="uk-UA" sz="4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статусу.</a:t>
            </a:r>
            <a:endParaRPr lang="uk-UA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0065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2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91" y="2142706"/>
            <a:ext cx="6667315" cy="4761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454"/>
            <a:ext cx="6776926" cy="48398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Хронологічний чинник сепаратизму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933" y="1794225"/>
            <a:ext cx="1141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Східна </a:t>
            </a:r>
            <a:endParaRPr lang="uk-UA" sz="1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Галичина </a:t>
            </a:r>
            <a:endParaRPr lang="uk-UA" sz="1600" dirty="0"/>
          </a:p>
        </p:txBody>
      </p:sp>
      <p:sp>
        <p:nvSpPr>
          <p:cNvPr id="8" name="Rectangle 7"/>
          <p:cNvSpPr/>
          <p:nvPr/>
        </p:nvSpPr>
        <p:spPr>
          <a:xfrm>
            <a:off x="1208666" y="1007376"/>
            <a:ext cx="882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Західна</a:t>
            </a:r>
          </a:p>
          <a:p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Волинь</a:t>
            </a:r>
            <a:endParaRPr lang="uk-UA" sz="1600" dirty="0"/>
          </a:p>
        </p:txBody>
      </p:sp>
      <p:sp>
        <p:nvSpPr>
          <p:cNvPr id="9" name="Rectangle 8"/>
          <p:cNvSpPr/>
          <p:nvPr/>
        </p:nvSpPr>
        <p:spPr>
          <a:xfrm>
            <a:off x="1208666" y="2517621"/>
            <a:ext cx="893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Північна </a:t>
            </a:r>
          </a:p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Буковина </a:t>
            </a:r>
            <a:endParaRPr lang="uk-UA" sz="1200" dirty="0"/>
          </a:p>
        </p:txBody>
      </p:sp>
      <p:sp>
        <p:nvSpPr>
          <p:cNvPr id="10" name="Rectangle 9"/>
          <p:cNvSpPr/>
          <p:nvPr/>
        </p:nvSpPr>
        <p:spPr>
          <a:xfrm>
            <a:off x="2324197" y="3669207"/>
            <a:ext cx="1064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Бессарабія</a:t>
            </a:r>
            <a:endParaRPr lang="uk-UA" sz="1400" dirty="0"/>
          </a:p>
        </p:txBody>
      </p:sp>
      <p:sp>
        <p:nvSpPr>
          <p:cNvPr id="11" name="Rectangle 10"/>
          <p:cNvSpPr/>
          <p:nvPr/>
        </p:nvSpPr>
        <p:spPr>
          <a:xfrm>
            <a:off x="224422" y="2379000"/>
            <a:ext cx="9842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Закарпаття</a:t>
            </a:r>
            <a:endParaRPr lang="uk-UA" sz="1200" dirty="0"/>
          </a:p>
        </p:txBody>
      </p:sp>
      <p:sp>
        <p:nvSpPr>
          <p:cNvPr id="12" name="Rectangle 11"/>
          <p:cNvSpPr/>
          <p:nvPr/>
        </p:nvSpPr>
        <p:spPr>
          <a:xfrm>
            <a:off x="4015107" y="3868457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Крим</a:t>
            </a:r>
            <a:endParaRPr lang="uk-UA" dirty="0"/>
          </a:p>
        </p:txBody>
      </p:sp>
      <p:sp>
        <p:nvSpPr>
          <p:cNvPr id="13" name="Rectangle 12"/>
          <p:cNvSpPr/>
          <p:nvPr/>
        </p:nvSpPr>
        <p:spPr>
          <a:xfrm>
            <a:off x="1075360" y="1592151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1939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0690" y="285194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1940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6161" y="3823095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1940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341" y="2478266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1945 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8561" y="412338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1954</a:t>
            </a:r>
            <a:endParaRPr lang="uk-UA" sz="2000" b="1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50584" y="6472207"/>
            <a:ext cx="2752344" cy="320225"/>
          </a:xfrm>
          <a:prstGeom prst="rect">
            <a:avLst/>
          </a:prstGeom>
          <a:gradFill flip="none" rotWithShape="1">
            <a:gsLst>
              <a:gs pos="0">
                <a:srgbClr val="3C5731"/>
              </a:gs>
              <a:gs pos="68000">
                <a:srgbClr val="7EC382"/>
              </a:gs>
              <a:gs pos="41000">
                <a:srgbClr val="659760"/>
              </a:gs>
              <a:gs pos="20000">
                <a:srgbClr val="4F7342"/>
              </a:gs>
              <a:gs pos="100000">
                <a:srgbClr val="BCD38F"/>
              </a:gs>
            </a:gsLst>
            <a:lin ang="108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Rectangle 19"/>
          <p:cNvSpPr/>
          <p:nvPr/>
        </p:nvSpPr>
        <p:spPr>
          <a:xfrm>
            <a:off x="5950471" y="6102875"/>
            <a:ext cx="2752457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Ескалація сепаратизму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50471" y="89220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r>
              <a:rPr lang="uk-UA" sz="28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скалація сепаратизму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обернено 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пропорційна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порядку </a:t>
            </a:r>
            <a:r>
              <a:rPr lang="uk-UA" sz="28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приєднання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територій 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України.</a:t>
            </a:r>
            <a:endParaRPr lang="uk-UA" sz="3600" b="1" dirty="0"/>
          </a:p>
        </p:txBody>
      </p:sp>
      <p:sp>
        <p:nvSpPr>
          <p:cNvPr id="23" name="Curved Right Arrow 22"/>
          <p:cNvSpPr/>
          <p:nvPr/>
        </p:nvSpPr>
        <p:spPr>
          <a:xfrm rot="16879114">
            <a:off x="5322683" y="3829773"/>
            <a:ext cx="1027201" cy="3497736"/>
          </a:xfrm>
          <a:prstGeom prst="curvedRightArrow">
            <a:avLst>
              <a:gd name="adj1" fmla="val 15263"/>
              <a:gd name="adj2" fmla="val 85675"/>
              <a:gd name="adj3" fmla="val 25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4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5646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Військово-історичний чинник сепаратизму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9856"/>
            <a:ext cx="6130397" cy="35543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49" y="859856"/>
            <a:ext cx="5783651" cy="35543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4414248"/>
            <a:ext cx="6130396" cy="43379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Кримська війна 1853-56рр.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8349" y="4414248"/>
            <a:ext cx="5783651" cy="43379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 Севастополя 1941р.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5773651" y="-703301"/>
            <a:ext cx="644699" cy="12192001"/>
          </a:xfrm>
          <a:prstGeom prst="rightBrace">
            <a:avLst>
              <a:gd name="adj1" fmla="val 65869"/>
              <a:gd name="adj2" fmla="val 51434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2084603" y="5718444"/>
            <a:ext cx="7568355" cy="1003032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Іредентизм РФ щодо Криму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1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"/>
          <a:stretch/>
        </p:blipFill>
        <p:spPr>
          <a:xfrm>
            <a:off x="4020721" y="4040424"/>
            <a:ext cx="4173560" cy="2817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Етно-демографічна підгрупа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39396" y="1338799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284234" y="1334458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5416" y="3728923"/>
            <a:ext cx="117811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9"/>
          <p:cNvSpPr/>
          <p:nvPr/>
        </p:nvSpPr>
        <p:spPr bwMode="auto">
          <a:xfrm>
            <a:off x="4226943" y="933964"/>
            <a:ext cx="3864748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Етнографічний</a:t>
            </a:r>
          </a:p>
        </p:txBody>
      </p:sp>
      <p:sp>
        <p:nvSpPr>
          <p:cNvPr id="16" name="Прямоугольник 9"/>
          <p:cNvSpPr/>
          <p:nvPr/>
        </p:nvSpPr>
        <p:spPr bwMode="auto">
          <a:xfrm>
            <a:off x="8542272" y="918262"/>
            <a:ext cx="3555635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Демографічний</a:t>
            </a:r>
          </a:p>
        </p:txBody>
      </p:sp>
      <p:sp>
        <p:nvSpPr>
          <p:cNvPr id="17" name="Прямоугольник 9"/>
          <p:cNvSpPr/>
          <p:nvPr/>
        </p:nvSpPr>
        <p:spPr bwMode="auto">
          <a:xfrm>
            <a:off x="481563" y="3728923"/>
            <a:ext cx="2944756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Мовний</a:t>
            </a:r>
          </a:p>
        </p:txBody>
      </p:sp>
      <p:sp>
        <p:nvSpPr>
          <p:cNvPr id="18" name="Прямоугольник 9"/>
          <p:cNvSpPr/>
          <p:nvPr/>
        </p:nvSpPr>
        <p:spPr bwMode="auto">
          <a:xfrm>
            <a:off x="4556184" y="3717836"/>
            <a:ext cx="3206265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Міграційний</a:t>
            </a:r>
          </a:p>
        </p:txBody>
      </p:sp>
      <p:sp>
        <p:nvSpPr>
          <p:cNvPr id="19" name="Прямоугольник 9"/>
          <p:cNvSpPr/>
          <p:nvPr/>
        </p:nvSpPr>
        <p:spPr bwMode="auto">
          <a:xfrm>
            <a:off x="8949871" y="3728922"/>
            <a:ext cx="2740438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Релігійний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/>
          <a:stretch/>
        </p:blipFill>
        <p:spPr>
          <a:xfrm>
            <a:off x="-27099" y="4293538"/>
            <a:ext cx="3957868" cy="2564462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1541149" y="4483408"/>
            <a:ext cx="1236357" cy="1118458"/>
          </a:xfrm>
          <a:custGeom>
            <a:avLst/>
            <a:gdLst>
              <a:gd name="connsiteX0" fmla="*/ 905256 w 1791857"/>
              <a:gd name="connsiteY0" fmla="*/ 0 h 2020908"/>
              <a:gd name="connsiteX1" fmla="*/ 1188720 w 1791857"/>
              <a:gd name="connsiteY1" fmla="*/ 173736 h 2020908"/>
              <a:gd name="connsiteX2" fmla="*/ 1380744 w 1791857"/>
              <a:gd name="connsiteY2" fmla="*/ 429768 h 2020908"/>
              <a:gd name="connsiteX3" fmla="*/ 1600200 w 1791857"/>
              <a:gd name="connsiteY3" fmla="*/ 667512 h 2020908"/>
              <a:gd name="connsiteX4" fmla="*/ 1764792 w 1791857"/>
              <a:gd name="connsiteY4" fmla="*/ 950976 h 2020908"/>
              <a:gd name="connsiteX5" fmla="*/ 1755648 w 1791857"/>
              <a:gd name="connsiteY5" fmla="*/ 1197864 h 2020908"/>
              <a:gd name="connsiteX6" fmla="*/ 1417320 w 1791857"/>
              <a:gd name="connsiteY6" fmla="*/ 1399032 h 2020908"/>
              <a:gd name="connsiteX7" fmla="*/ 1152144 w 1791857"/>
              <a:gd name="connsiteY7" fmla="*/ 1408176 h 2020908"/>
              <a:gd name="connsiteX8" fmla="*/ 978408 w 1791857"/>
              <a:gd name="connsiteY8" fmla="*/ 1545336 h 2020908"/>
              <a:gd name="connsiteX9" fmla="*/ 795528 w 1791857"/>
              <a:gd name="connsiteY9" fmla="*/ 1709928 h 2020908"/>
              <a:gd name="connsiteX10" fmla="*/ 649224 w 1791857"/>
              <a:gd name="connsiteY10" fmla="*/ 1810512 h 2020908"/>
              <a:gd name="connsiteX11" fmla="*/ 420624 w 1791857"/>
              <a:gd name="connsiteY11" fmla="*/ 1837944 h 2020908"/>
              <a:gd name="connsiteX12" fmla="*/ 219456 w 1791857"/>
              <a:gd name="connsiteY12" fmla="*/ 1993392 h 2020908"/>
              <a:gd name="connsiteX13" fmla="*/ 0 w 1791857"/>
              <a:gd name="connsiteY13" fmla="*/ 2020824 h 2020908"/>
              <a:gd name="connsiteX14" fmla="*/ 0 w 1791857"/>
              <a:gd name="connsiteY14" fmla="*/ 2020824 h 202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1857" h="2020908">
                <a:moveTo>
                  <a:pt x="905256" y="0"/>
                </a:moveTo>
                <a:cubicBezTo>
                  <a:pt x="1007364" y="51054"/>
                  <a:pt x="1109472" y="102108"/>
                  <a:pt x="1188720" y="173736"/>
                </a:cubicBezTo>
                <a:cubicBezTo>
                  <a:pt x="1267968" y="245364"/>
                  <a:pt x="1312164" y="347472"/>
                  <a:pt x="1380744" y="429768"/>
                </a:cubicBezTo>
                <a:cubicBezTo>
                  <a:pt x="1449324" y="512064"/>
                  <a:pt x="1536192" y="580644"/>
                  <a:pt x="1600200" y="667512"/>
                </a:cubicBezTo>
                <a:cubicBezTo>
                  <a:pt x="1664208" y="754380"/>
                  <a:pt x="1738884" y="862584"/>
                  <a:pt x="1764792" y="950976"/>
                </a:cubicBezTo>
                <a:cubicBezTo>
                  <a:pt x="1790700" y="1039368"/>
                  <a:pt x="1813560" y="1123188"/>
                  <a:pt x="1755648" y="1197864"/>
                </a:cubicBezTo>
                <a:cubicBezTo>
                  <a:pt x="1697736" y="1272540"/>
                  <a:pt x="1517904" y="1363980"/>
                  <a:pt x="1417320" y="1399032"/>
                </a:cubicBezTo>
                <a:cubicBezTo>
                  <a:pt x="1316736" y="1434084"/>
                  <a:pt x="1225296" y="1383792"/>
                  <a:pt x="1152144" y="1408176"/>
                </a:cubicBezTo>
                <a:cubicBezTo>
                  <a:pt x="1078992" y="1432560"/>
                  <a:pt x="1037844" y="1495044"/>
                  <a:pt x="978408" y="1545336"/>
                </a:cubicBezTo>
                <a:cubicBezTo>
                  <a:pt x="918972" y="1595628"/>
                  <a:pt x="850392" y="1665732"/>
                  <a:pt x="795528" y="1709928"/>
                </a:cubicBezTo>
                <a:cubicBezTo>
                  <a:pt x="740664" y="1754124"/>
                  <a:pt x="711708" y="1789176"/>
                  <a:pt x="649224" y="1810512"/>
                </a:cubicBezTo>
                <a:cubicBezTo>
                  <a:pt x="586740" y="1831848"/>
                  <a:pt x="492252" y="1807464"/>
                  <a:pt x="420624" y="1837944"/>
                </a:cubicBezTo>
                <a:cubicBezTo>
                  <a:pt x="348996" y="1868424"/>
                  <a:pt x="289560" y="1962912"/>
                  <a:pt x="219456" y="1993392"/>
                </a:cubicBezTo>
                <a:cubicBezTo>
                  <a:pt x="149352" y="2023872"/>
                  <a:pt x="0" y="2020824"/>
                  <a:pt x="0" y="2020824"/>
                </a:cubicBezTo>
                <a:lnTo>
                  <a:pt x="0" y="2020824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Rectangle 24"/>
          <p:cNvSpPr/>
          <p:nvPr/>
        </p:nvSpPr>
        <p:spPr>
          <a:xfrm>
            <a:off x="387886" y="4738060"/>
            <a:ext cx="191536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Україномовна група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47722" y="5502575"/>
            <a:ext cx="202884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Російськомовна група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73" y="1406106"/>
            <a:ext cx="3310878" cy="2279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9"/>
          <a:stretch/>
        </p:blipFill>
        <p:spPr>
          <a:xfrm>
            <a:off x="3986157" y="1222951"/>
            <a:ext cx="3487947" cy="24843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908851" y="1503059"/>
            <a:ext cx="270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Русини в Закарпатській області</a:t>
            </a:r>
            <a:endParaRPr lang="uk-UA" sz="2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030" y="4376588"/>
            <a:ext cx="3617550" cy="2481412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54016" y="4288366"/>
            <a:ext cx="295039" cy="129361"/>
          </a:xfrm>
          <a:prstGeom prst="rect">
            <a:avLst/>
          </a:prstGeom>
          <a:solidFill>
            <a:srgbClr val="FEA8E7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Rectangle 36"/>
          <p:cNvSpPr/>
          <p:nvPr/>
        </p:nvSpPr>
        <p:spPr>
          <a:xfrm>
            <a:off x="8649055" y="4193279"/>
            <a:ext cx="1758197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УГКЦ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570964" y="4296477"/>
            <a:ext cx="295039" cy="129361"/>
          </a:xfrm>
          <a:prstGeom prst="rect">
            <a:avLst/>
          </a:prstGeom>
          <a:solidFill>
            <a:srgbClr val="48FFE3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Rectangle 38"/>
          <p:cNvSpPr/>
          <p:nvPr/>
        </p:nvSpPr>
        <p:spPr>
          <a:xfrm>
            <a:off x="9833794" y="4201064"/>
            <a:ext cx="1758197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УПЦ КП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0924248" y="4303880"/>
            <a:ext cx="295039" cy="129361"/>
          </a:xfrm>
          <a:prstGeom prst="rect">
            <a:avLst/>
          </a:prstGeom>
          <a:solidFill>
            <a:srgbClr val="FFFA82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Rectangle 40"/>
          <p:cNvSpPr/>
          <p:nvPr/>
        </p:nvSpPr>
        <p:spPr>
          <a:xfrm>
            <a:off x="11186603" y="4199283"/>
            <a:ext cx="1758197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УПЦ МП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4" b="93349" l="4538" r="94538">
                        <a14:foregroundMark x1="46615" y1="11621" x2="43077" y2="61391"/>
                        <a14:foregroundMark x1="16538" y1="13073" x2="17000" y2="69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11"/>
          <a:stretch/>
        </p:blipFill>
        <p:spPr>
          <a:xfrm>
            <a:off x="4495660" y="4333166"/>
            <a:ext cx="1155725" cy="1040606"/>
          </a:xfrm>
          <a:prstGeom prst="rect">
            <a:avLst/>
          </a:prstGeom>
        </p:spPr>
      </p:pic>
      <p:sp>
        <p:nvSpPr>
          <p:cNvPr id="42" name="Left Arrow 41"/>
          <p:cNvSpPr/>
          <p:nvPr/>
        </p:nvSpPr>
        <p:spPr>
          <a:xfrm>
            <a:off x="3946314" y="5032393"/>
            <a:ext cx="1347480" cy="116980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49349" y="5278700"/>
            <a:ext cx="149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ЄС</a:t>
            </a:r>
          </a:p>
        </p:txBody>
      </p:sp>
      <p:sp>
        <p:nvSpPr>
          <p:cNvPr id="44" name="Left Arrow 43"/>
          <p:cNvSpPr/>
          <p:nvPr/>
        </p:nvSpPr>
        <p:spPr>
          <a:xfrm flipH="1">
            <a:off x="6936753" y="4990868"/>
            <a:ext cx="1347480" cy="1169802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4" b="93349" l="4538" r="94538">
                        <a14:foregroundMark x1="46615" y1="11621" x2="43077" y2="61391"/>
                        <a14:foregroundMark x1="16538" y1="13073" x2="17000" y2="69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11"/>
          <a:stretch/>
        </p:blipFill>
        <p:spPr>
          <a:xfrm flipH="1">
            <a:off x="6656970" y="4268872"/>
            <a:ext cx="1155725" cy="1040606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810974" y="5252603"/>
            <a:ext cx="1518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" t="377" r="762" b="855"/>
          <a:stretch/>
        </p:blipFill>
        <p:spPr>
          <a:xfrm>
            <a:off x="301924" y="1375249"/>
            <a:ext cx="3474438" cy="2334110"/>
          </a:xfrm>
          <a:prstGeom prst="rect">
            <a:avLst/>
          </a:prstGeom>
        </p:spPr>
      </p:pic>
      <p:sp>
        <p:nvSpPr>
          <p:cNvPr id="14" name="Прямоугольник 9"/>
          <p:cNvSpPr/>
          <p:nvPr/>
        </p:nvSpPr>
        <p:spPr bwMode="auto">
          <a:xfrm>
            <a:off x="431321" y="933965"/>
            <a:ext cx="3045241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Етнічний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6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>
            <a:off x="2300340" y="507997"/>
            <a:ext cx="368808" cy="3602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Down Arrow 5"/>
          <p:cNvSpPr/>
          <p:nvPr/>
        </p:nvSpPr>
        <p:spPr>
          <a:xfrm>
            <a:off x="5911596" y="507999"/>
            <a:ext cx="368808" cy="3602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Down Arrow 6"/>
          <p:cNvSpPr/>
          <p:nvPr/>
        </p:nvSpPr>
        <p:spPr>
          <a:xfrm>
            <a:off x="9522852" y="507997"/>
            <a:ext cx="368808" cy="3602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849874" y="887843"/>
            <a:ext cx="3269740" cy="592297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Корінні </a:t>
            </a:r>
          </a:p>
        </p:txBody>
      </p:sp>
      <p:sp>
        <p:nvSpPr>
          <p:cNvPr id="9" name="Прямоугольник 9"/>
          <p:cNvSpPr/>
          <p:nvPr/>
        </p:nvSpPr>
        <p:spPr bwMode="auto">
          <a:xfrm>
            <a:off x="4461130" y="887843"/>
            <a:ext cx="3269740" cy="592297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Діаспора 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072386" y="874946"/>
            <a:ext cx="3269740" cy="605194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Іредента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Етноси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2300340" y="1480140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Down Arrow 11"/>
          <p:cNvSpPr/>
          <p:nvPr/>
        </p:nvSpPr>
        <p:spPr>
          <a:xfrm>
            <a:off x="5911596" y="1480140"/>
            <a:ext cx="368808" cy="37984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Down Arrow 12"/>
          <p:cNvSpPr/>
          <p:nvPr/>
        </p:nvSpPr>
        <p:spPr>
          <a:xfrm>
            <a:off x="9522852" y="1486868"/>
            <a:ext cx="368808" cy="3731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9"/>
          <p:cNvSpPr/>
          <p:nvPr/>
        </p:nvSpPr>
        <p:spPr bwMode="auto">
          <a:xfrm>
            <a:off x="785091" y="1859983"/>
            <a:ext cx="3334523" cy="1556711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мають власної держави</a:t>
            </a:r>
          </a:p>
        </p:txBody>
      </p:sp>
      <p:sp>
        <p:nvSpPr>
          <p:cNvPr id="16" name="Прямоугольник 9"/>
          <p:cNvSpPr/>
          <p:nvPr/>
        </p:nvSpPr>
        <p:spPr bwMode="auto">
          <a:xfrm>
            <a:off x="4461130" y="1884598"/>
            <a:ext cx="3269740" cy="1556711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проживають віддалено від історичної батьківщини</a:t>
            </a:r>
          </a:p>
        </p:txBody>
      </p:sp>
      <p:sp>
        <p:nvSpPr>
          <p:cNvPr id="17" name="Прямоугольник 9"/>
          <p:cNvSpPr/>
          <p:nvPr/>
        </p:nvSpPr>
        <p:spPr bwMode="auto">
          <a:xfrm>
            <a:off x="8072386" y="1884598"/>
            <a:ext cx="3269740" cy="1556711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відділені лише кордоном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материнського регіону</a:t>
            </a:r>
            <a:endPara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7" r="5098"/>
          <a:stretch/>
        </p:blipFill>
        <p:spPr>
          <a:xfrm>
            <a:off x="0" y="3906643"/>
            <a:ext cx="2194808" cy="29513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r="36754"/>
          <a:stretch/>
        </p:blipFill>
        <p:spPr>
          <a:xfrm>
            <a:off x="1989319" y="3906643"/>
            <a:ext cx="2471811" cy="29496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29194" r="12656"/>
          <a:stretch/>
        </p:blipFill>
        <p:spPr>
          <a:xfrm>
            <a:off x="4668063" y="3908347"/>
            <a:ext cx="2572847" cy="29496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" descr="http://i.obozrevatel.ua/8/1260681/gallery/954500.jpg"/>
          <p:cNvPicPr>
            <a:picLocks noChangeAspect="1" noChangeArrowheads="1"/>
          </p:cNvPicPr>
          <p:nvPr/>
        </p:nvPicPr>
        <p:blipFill rotWithShape="1">
          <a:blip r:embed="rId5"/>
          <a:srcRect l="22406" t="-477" r="16154" b="477"/>
          <a:stretch/>
        </p:blipFill>
        <p:spPr bwMode="auto">
          <a:xfrm>
            <a:off x="9421091" y="3882399"/>
            <a:ext cx="2770909" cy="297560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2" name="Down Arrow 21"/>
          <p:cNvSpPr/>
          <p:nvPr/>
        </p:nvSpPr>
        <p:spPr>
          <a:xfrm>
            <a:off x="3396236" y="3427269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32325" t="23640" r="32426" b="1"/>
          <a:stretch/>
        </p:blipFill>
        <p:spPr>
          <a:xfrm>
            <a:off x="7447846" y="3882399"/>
            <a:ext cx="2065607" cy="29801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Down Arrow 23"/>
          <p:cNvSpPr/>
          <p:nvPr/>
        </p:nvSpPr>
        <p:spPr>
          <a:xfrm>
            <a:off x="1128910" y="3414939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Down Arrow 24"/>
          <p:cNvSpPr/>
          <p:nvPr/>
        </p:nvSpPr>
        <p:spPr>
          <a:xfrm>
            <a:off x="5911596" y="3444378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Down Arrow 25"/>
          <p:cNvSpPr/>
          <p:nvPr/>
        </p:nvSpPr>
        <p:spPr>
          <a:xfrm>
            <a:off x="8525666" y="3448477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Down Arrow 26"/>
          <p:cNvSpPr/>
          <p:nvPr/>
        </p:nvSpPr>
        <p:spPr>
          <a:xfrm>
            <a:off x="10678326" y="3447447"/>
            <a:ext cx="368808" cy="379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Rectangle 27"/>
          <p:cNvSpPr/>
          <p:nvPr/>
        </p:nvSpPr>
        <p:spPr>
          <a:xfrm>
            <a:off x="-6547" y="6604000"/>
            <a:ext cx="1953172" cy="2522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Кримські татари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89319" y="6604000"/>
            <a:ext cx="2471812" cy="2522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Гагаузи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8062" y="6604000"/>
            <a:ext cx="2572848" cy="25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447846" y="6604000"/>
            <a:ext cx="2075006" cy="2522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Молдавани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556756" y="6604000"/>
            <a:ext cx="2635243" cy="2522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Угорці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5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b="9287"/>
          <a:stretch/>
        </p:blipFill>
        <p:spPr>
          <a:xfrm>
            <a:off x="4209725" y="1111954"/>
            <a:ext cx="6525009" cy="4716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74659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Етнографічний чинник сепаратизму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655" r="3989"/>
          <a:stretch/>
        </p:blipFill>
        <p:spPr>
          <a:xfrm>
            <a:off x="2804000" y="3743661"/>
            <a:ext cx="3809884" cy="30287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2" descr="http://vidviday.ua/UserFiles/product/Boyky---23---sajt-578x8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02636" y="866772"/>
            <a:ext cx="2456405" cy="33998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838790" y="1491577"/>
            <a:ext cx="457165" cy="5701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37230" y="5578294"/>
            <a:ext cx="2830166" cy="4398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300019" y="2836307"/>
            <a:ext cx="1016509" cy="6893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0"/>
            <a:ext cx="12192000" cy="7465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Етнографічні групи України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5" y="848685"/>
            <a:ext cx="3696007" cy="27740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2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7664" r="-94" b="9797"/>
          <a:stretch/>
        </p:blipFill>
        <p:spPr>
          <a:xfrm>
            <a:off x="4022469" y="1088544"/>
            <a:ext cx="8103261" cy="5083656"/>
          </a:xfrm>
          <a:ln w="38100"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9647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Русини </a:t>
            </a:r>
            <a:r>
              <a:rPr lang="uk-UA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переписом населення 2001р</a:t>
            </a:r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4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437" y="6154191"/>
            <a:ext cx="12118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Омонімна пропаганда: </a:t>
            </a:r>
            <a:r>
              <a:rPr lang="uk-UA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русини – </a:t>
            </a:r>
            <a:r>
              <a:rPr lang="uk-UA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росіяни.  </a:t>
            </a:r>
            <a:endParaRPr lang="uk-UA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" y="1787096"/>
            <a:ext cx="5710687" cy="4477179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3633535" y="3240765"/>
            <a:ext cx="762628" cy="33725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1525194" y="1986179"/>
            <a:ext cx="4074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Закарпатська </a:t>
            </a:r>
          </a:p>
          <a:p>
            <a:pPr algn="ctr"/>
            <a:r>
              <a:rPr lang="uk-UA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область</a:t>
            </a:r>
            <a:endParaRPr lang="uk-UA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43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6"/>
          <a:stretch/>
        </p:blipFill>
        <p:spPr>
          <a:xfrm>
            <a:off x="6132799" y="2303253"/>
            <a:ext cx="6060639" cy="4118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/>
          <a:stretch/>
        </p:blipFill>
        <p:spPr>
          <a:xfrm>
            <a:off x="0" y="1671997"/>
            <a:ext cx="6480624" cy="4635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969818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Демографічний чинник сепаратизму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6981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Найефективніша форма – геноцид</a:t>
            </a:r>
            <a:endParaRPr lang="uk-UA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-100857" y="1546829"/>
            <a:ext cx="4157917" cy="609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 1932-33 рр.</a:t>
            </a:r>
            <a:endParaRPr lang="uk-UA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65746" y="2802760"/>
            <a:ext cx="2550980" cy="1278119"/>
          </a:xfrm>
          <a:custGeom>
            <a:avLst/>
            <a:gdLst>
              <a:gd name="connsiteX0" fmla="*/ 2050473 w 2050473"/>
              <a:gd name="connsiteY0" fmla="*/ 0 h 1265382"/>
              <a:gd name="connsiteX1" fmla="*/ 1385455 w 2050473"/>
              <a:gd name="connsiteY1" fmla="*/ 147782 h 1265382"/>
              <a:gd name="connsiteX2" fmla="*/ 1126837 w 2050473"/>
              <a:gd name="connsiteY2" fmla="*/ 193964 h 1265382"/>
              <a:gd name="connsiteX3" fmla="*/ 397164 w 2050473"/>
              <a:gd name="connsiteY3" fmla="*/ 554182 h 1265382"/>
              <a:gd name="connsiteX4" fmla="*/ 184727 w 2050473"/>
              <a:gd name="connsiteY4" fmla="*/ 1043709 h 1265382"/>
              <a:gd name="connsiteX5" fmla="*/ 0 w 2050473"/>
              <a:gd name="connsiteY5" fmla="*/ 1265382 h 126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0473" h="1265382">
                <a:moveTo>
                  <a:pt x="2050473" y="0"/>
                </a:moveTo>
                <a:lnTo>
                  <a:pt x="1385455" y="147782"/>
                </a:lnTo>
                <a:cubicBezTo>
                  <a:pt x="1231516" y="180109"/>
                  <a:pt x="1291552" y="126231"/>
                  <a:pt x="1126837" y="193964"/>
                </a:cubicBezTo>
                <a:cubicBezTo>
                  <a:pt x="962122" y="261697"/>
                  <a:pt x="554182" y="412558"/>
                  <a:pt x="397164" y="554182"/>
                </a:cubicBezTo>
                <a:cubicBezTo>
                  <a:pt x="240146" y="695806"/>
                  <a:pt x="250921" y="925176"/>
                  <a:pt x="184727" y="1043709"/>
                </a:cubicBezTo>
                <a:cubicBezTo>
                  <a:pt x="118533" y="1162242"/>
                  <a:pt x="59266" y="1213812"/>
                  <a:pt x="0" y="1265382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Freeform 10"/>
          <p:cNvSpPr/>
          <p:nvPr/>
        </p:nvSpPr>
        <p:spPr>
          <a:xfrm>
            <a:off x="3224542" y="4245530"/>
            <a:ext cx="2575144" cy="1147518"/>
          </a:xfrm>
          <a:custGeom>
            <a:avLst/>
            <a:gdLst>
              <a:gd name="connsiteX0" fmla="*/ 2281382 w 2281382"/>
              <a:gd name="connsiteY0" fmla="*/ 0 h 1348509"/>
              <a:gd name="connsiteX1" fmla="*/ 1893455 w 2281382"/>
              <a:gd name="connsiteY1" fmla="*/ 277091 h 1348509"/>
              <a:gd name="connsiteX2" fmla="*/ 1496291 w 2281382"/>
              <a:gd name="connsiteY2" fmla="*/ 563418 h 1348509"/>
              <a:gd name="connsiteX3" fmla="*/ 1043710 w 2281382"/>
              <a:gd name="connsiteY3" fmla="*/ 785091 h 1348509"/>
              <a:gd name="connsiteX4" fmla="*/ 397164 w 2281382"/>
              <a:gd name="connsiteY4" fmla="*/ 1089891 h 1348509"/>
              <a:gd name="connsiteX5" fmla="*/ 0 w 2281382"/>
              <a:gd name="connsiteY5" fmla="*/ 1348509 h 134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1382" h="1348509">
                <a:moveTo>
                  <a:pt x="2281382" y="0"/>
                </a:moveTo>
                <a:lnTo>
                  <a:pt x="1893455" y="277091"/>
                </a:lnTo>
                <a:cubicBezTo>
                  <a:pt x="1762606" y="370994"/>
                  <a:pt x="1637915" y="478751"/>
                  <a:pt x="1496291" y="563418"/>
                </a:cubicBezTo>
                <a:cubicBezTo>
                  <a:pt x="1354667" y="648085"/>
                  <a:pt x="1043710" y="785091"/>
                  <a:pt x="1043710" y="785091"/>
                </a:cubicBezTo>
                <a:cubicBezTo>
                  <a:pt x="860522" y="872837"/>
                  <a:pt x="571116" y="995988"/>
                  <a:pt x="397164" y="1089891"/>
                </a:cubicBezTo>
                <a:cubicBezTo>
                  <a:pt x="223212" y="1183794"/>
                  <a:pt x="111606" y="1266151"/>
                  <a:pt x="0" y="1348509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2166234" y="3594518"/>
            <a:ext cx="3517539" cy="609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Померло понад 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сільського населення</a:t>
            </a:r>
            <a:endParaRPr lang="uk-UA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188" y="4654384"/>
            <a:ext cx="2030446" cy="147732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 степу найлегше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позбавити населення всіх засобів виживання. </a:t>
            </a:r>
            <a:endParaRPr lang="uk-UA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790575" y="4819289"/>
            <a:ext cx="591128" cy="41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86672" y="4582384"/>
            <a:ext cx="2760416" cy="22467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примусова заміна 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українського населення російським</a:t>
            </a:r>
            <a:endParaRPr lang="uk-UA" sz="3600" dirty="0"/>
          </a:p>
        </p:txBody>
      </p:sp>
      <p:sp>
        <p:nvSpPr>
          <p:cNvPr id="17" name="Rectangle 16"/>
          <p:cNvSpPr/>
          <p:nvPr/>
        </p:nvSpPr>
        <p:spPr>
          <a:xfrm>
            <a:off x="7583142" y="1688036"/>
            <a:ext cx="4157917" cy="609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уродженців РФ (РРФСР) 2001 р.</a:t>
            </a:r>
            <a:endParaRPr lang="uk-UA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486672" y="5486400"/>
            <a:ext cx="2665290" cy="198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085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607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Мовний чинник сепаратизму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" b="10099"/>
          <a:stretch/>
        </p:blipFill>
        <p:spPr>
          <a:xfrm>
            <a:off x="1996329" y="1078040"/>
            <a:ext cx="9134316" cy="57799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4719" y="534669"/>
            <a:ext cx="83625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Рідна мова українська за переписом 2001р. </a:t>
            </a:r>
            <a:endParaRPr lang="uk-UA" sz="3200" dirty="0"/>
          </a:p>
        </p:txBody>
      </p:sp>
      <p:sp>
        <p:nvSpPr>
          <p:cNvPr id="11" name="Right Arrow 10"/>
          <p:cNvSpPr/>
          <p:nvPr/>
        </p:nvSpPr>
        <p:spPr>
          <a:xfrm>
            <a:off x="3920871" y="2802214"/>
            <a:ext cx="5550408" cy="15230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3655695" y="3086682"/>
            <a:ext cx="5815584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Збільшення частки російськомовного населення</a:t>
            </a:r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27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1848576" y="4730658"/>
            <a:ext cx="2944438" cy="306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Частка україномовного 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населення, % :</a:t>
            </a:r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8575" y="5015127"/>
            <a:ext cx="2944438" cy="1129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20  30  40  50  60 70  80  90 95</a:t>
            </a:r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65260" r="37197" b="16682"/>
          <a:stretch/>
        </p:blipFill>
        <p:spPr>
          <a:xfrm>
            <a:off x="923472" y="4632589"/>
            <a:ext cx="4383891" cy="14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10521" r="13207" b="8977"/>
          <a:stretch/>
        </p:blipFill>
        <p:spPr>
          <a:xfrm>
            <a:off x="5204604" y="2303207"/>
            <a:ext cx="6987396" cy="45547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57607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Мовний чинник сепаратизму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9469" y="1033829"/>
            <a:ext cx="5815584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Рідна мова російська за переписом 2001р. </a:t>
            </a:r>
            <a:endParaRPr lang="uk-UA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-153998" y="497579"/>
            <a:ext cx="6322803" cy="4351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20241" y="5098336"/>
            <a:ext cx="5530093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Мова виступів голів ОДА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2011 р.</a:t>
            </a:r>
            <a:endParaRPr lang="uk-UA" sz="3200" dirty="0"/>
          </a:p>
        </p:txBody>
      </p:sp>
      <p:sp>
        <p:nvSpPr>
          <p:cNvPr id="13" name="Rectangle 12"/>
          <p:cNvSpPr/>
          <p:nvPr/>
        </p:nvSpPr>
        <p:spPr>
          <a:xfrm>
            <a:off x="232402" y="3389140"/>
            <a:ext cx="328819" cy="161617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656001" y="3191721"/>
            <a:ext cx="1959499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404" y="3880355"/>
            <a:ext cx="328819" cy="16161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Rectangle 16"/>
          <p:cNvSpPr/>
          <p:nvPr/>
        </p:nvSpPr>
        <p:spPr>
          <a:xfrm>
            <a:off x="232403" y="4418964"/>
            <a:ext cx="328819" cy="161617"/>
          </a:xfrm>
          <a:prstGeom prst="rect">
            <a:avLst/>
          </a:prstGeom>
          <a:pattFill prst="wdUpDiag">
            <a:fgClr>
              <a:srgbClr val="0000FF"/>
            </a:fgClr>
            <a:bgClr>
              <a:srgbClr val="FF0000"/>
            </a:bgClr>
          </a:patt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Rectangle 18"/>
          <p:cNvSpPr/>
          <p:nvPr/>
        </p:nvSpPr>
        <p:spPr>
          <a:xfrm>
            <a:off x="656000" y="3712106"/>
            <a:ext cx="1959499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307" y="4217072"/>
            <a:ext cx="1959499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країнська і російська</a:t>
            </a:r>
            <a:endParaRPr 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03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7607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Мовний чинник сепаратизму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b="8870"/>
          <a:stretch/>
        </p:blipFill>
        <p:spPr>
          <a:xfrm>
            <a:off x="5253487" y="2526568"/>
            <a:ext cx="6933430" cy="43314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93102" y="2251494"/>
            <a:ext cx="1276709" cy="595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7"/>
          <a:stretch/>
        </p:blipFill>
        <p:spPr>
          <a:xfrm>
            <a:off x="74762" y="636457"/>
            <a:ext cx="6252320" cy="4548018"/>
          </a:xfrm>
        </p:spPr>
      </p:pic>
      <p:sp>
        <p:nvSpPr>
          <p:cNvPr id="7" name="Rectangle 6"/>
          <p:cNvSpPr/>
          <p:nvPr/>
        </p:nvSpPr>
        <p:spPr>
          <a:xfrm>
            <a:off x="1166392" y="4590361"/>
            <a:ext cx="3843768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Частка шкіл з викладанням українською мовою 2011/12 н.р. </a:t>
            </a:r>
            <a:endParaRPr lang="uk-UA" sz="3200" dirty="0"/>
          </a:p>
        </p:txBody>
      </p:sp>
      <p:sp>
        <p:nvSpPr>
          <p:cNvPr id="8" name="Rectangle 7"/>
          <p:cNvSpPr/>
          <p:nvPr/>
        </p:nvSpPr>
        <p:spPr>
          <a:xfrm>
            <a:off x="6145311" y="1483934"/>
            <a:ext cx="6041606" cy="10772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Частка інтернет-запитів українською мовою у 2010р.</a:t>
            </a:r>
            <a:endParaRPr lang="uk-UA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3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99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0644" y="2868168"/>
            <a:ext cx="3410712" cy="813816"/>
          </a:xfrm>
          <a:prstGeom prst="rect">
            <a:avLst/>
          </a:prstGeom>
          <a:solidFill>
            <a:srgbClr val="FF858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Сепаратизм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9"/>
          <p:cNvSpPr/>
          <p:nvPr/>
        </p:nvSpPr>
        <p:spPr bwMode="auto">
          <a:xfrm>
            <a:off x="357588" y="3621024"/>
            <a:ext cx="2808312" cy="105156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орушує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безпеку</a:t>
            </a:r>
          </a:p>
        </p:txBody>
      </p:sp>
      <p:sp>
        <p:nvSpPr>
          <p:cNvPr id="7" name="Прямоугольник 9"/>
          <p:cNvSpPr/>
          <p:nvPr/>
        </p:nvSpPr>
        <p:spPr bwMode="auto">
          <a:xfrm>
            <a:off x="4601442" y="5184648"/>
            <a:ext cx="2989116" cy="149047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передумова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воєнних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конфліктів</a:t>
            </a:r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1761744" y="4700016"/>
            <a:ext cx="2808312" cy="105156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спричиняє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протистояння</a:t>
            </a:r>
          </a:p>
        </p:txBody>
      </p:sp>
      <p:sp>
        <p:nvSpPr>
          <p:cNvPr id="9" name="Прямоугольник 9"/>
          <p:cNvSpPr/>
          <p:nvPr/>
        </p:nvSpPr>
        <p:spPr bwMode="auto">
          <a:xfrm>
            <a:off x="9026100" y="3621024"/>
            <a:ext cx="2808312" cy="105156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повільнює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621944" y="4700016"/>
            <a:ext cx="2808312" cy="105156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знижує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рівень життя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17092" y="1208999"/>
            <a:ext cx="9957816" cy="813816"/>
          </a:xfrm>
          <a:prstGeom prst="rect">
            <a:avLst/>
          </a:prstGeom>
          <a:solidFill>
            <a:srgbClr val="70AD4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Суспільні та географічні чинники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803392" y="2152822"/>
            <a:ext cx="585216" cy="6669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Down Arrow 13"/>
          <p:cNvSpPr/>
          <p:nvPr/>
        </p:nvSpPr>
        <p:spPr>
          <a:xfrm rot="4180844">
            <a:off x="3592344" y="3322320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Down Arrow 14"/>
          <p:cNvSpPr/>
          <p:nvPr/>
        </p:nvSpPr>
        <p:spPr>
          <a:xfrm rot="1666658">
            <a:off x="4541010" y="3916086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Down Arrow 15"/>
          <p:cNvSpPr/>
          <p:nvPr/>
        </p:nvSpPr>
        <p:spPr>
          <a:xfrm>
            <a:off x="5910072" y="4073652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Down Arrow 16"/>
          <p:cNvSpPr/>
          <p:nvPr/>
        </p:nvSpPr>
        <p:spPr>
          <a:xfrm rot="19967978">
            <a:off x="7276785" y="3869607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Down Arrow 17"/>
          <p:cNvSpPr/>
          <p:nvPr/>
        </p:nvSpPr>
        <p:spPr>
          <a:xfrm rot="17691457">
            <a:off x="8247868" y="3302508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7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839943381"/>
              </p:ext>
            </p:extLst>
          </p:nvPr>
        </p:nvGraphicFramePr>
        <p:xfrm>
          <a:off x="5095251" y="3474264"/>
          <a:ext cx="5447911" cy="350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-11826"/>
            <a:ext cx="12192000" cy="1127396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Міграційний чинник – трудові мігранти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993445834"/>
              </p:ext>
            </p:extLst>
          </p:nvPr>
        </p:nvGraphicFramePr>
        <p:xfrm>
          <a:off x="-724619" y="621103"/>
          <a:ext cx="5541033" cy="34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277976264"/>
              </p:ext>
            </p:extLst>
          </p:nvPr>
        </p:nvGraphicFramePr>
        <p:xfrm>
          <a:off x="3617853" y="643507"/>
          <a:ext cx="4956293" cy="337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819459526"/>
              </p:ext>
            </p:extLst>
          </p:nvPr>
        </p:nvGraphicFramePr>
        <p:xfrm>
          <a:off x="7640203" y="745225"/>
          <a:ext cx="4957116" cy="340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024704746"/>
              </p:ext>
            </p:extLst>
          </p:nvPr>
        </p:nvGraphicFramePr>
        <p:xfrm>
          <a:off x="2049776" y="3525479"/>
          <a:ext cx="5116951" cy="345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4658941"/>
            <a:ext cx="3243532" cy="8128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 регіони - ЄС 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05977" y="4657876"/>
            <a:ext cx="3186023" cy="8128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хідні регіони - Росія 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143000" y="5471811"/>
            <a:ext cx="505838" cy="4064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Down Arrow 16"/>
          <p:cNvSpPr/>
          <p:nvPr/>
        </p:nvSpPr>
        <p:spPr>
          <a:xfrm>
            <a:off x="10543162" y="5471811"/>
            <a:ext cx="505838" cy="4064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Rectangle 17"/>
          <p:cNvSpPr/>
          <p:nvPr/>
        </p:nvSpPr>
        <p:spPr>
          <a:xfrm>
            <a:off x="0" y="5878246"/>
            <a:ext cx="3243532" cy="8128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вропейська ментальність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05977" y="5878246"/>
            <a:ext cx="3186023" cy="81287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хідний тип мислення</a:t>
            </a: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06332" y="6284681"/>
            <a:ext cx="1472184" cy="59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2005-2008рр.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5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31</a:t>
            </a:fld>
            <a:endParaRPr lang="uk-U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5" y="330974"/>
            <a:ext cx="11208591" cy="65270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8415" y="0"/>
            <a:ext cx="11145487" cy="422694"/>
          </a:xfrm>
          <a:prstGeom prst="rect">
            <a:avLst/>
          </a:prstGeom>
          <a:solidFill>
            <a:srgbClr val="CCC0DA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Релігії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43599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Соціально-економічна підгрупа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65276" y="3845404"/>
            <a:ext cx="1241724" cy="689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7324099" y="4746320"/>
            <a:ext cx="767592" cy="5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Straight Connector 5"/>
          <p:cNvCxnSpPr/>
          <p:nvPr/>
        </p:nvCxnSpPr>
        <p:spPr>
          <a:xfrm>
            <a:off x="6067246" y="1224951"/>
            <a:ext cx="0" cy="5040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26" y="1233031"/>
            <a:ext cx="6087374" cy="42954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540897" y="933964"/>
            <a:ext cx="3045241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Соціальний</a:t>
            </a:r>
          </a:p>
        </p:txBody>
      </p:sp>
      <p:sp>
        <p:nvSpPr>
          <p:cNvPr id="11" name="Прямоугольник 9"/>
          <p:cNvSpPr/>
          <p:nvPr/>
        </p:nvSpPr>
        <p:spPr bwMode="auto">
          <a:xfrm>
            <a:off x="7621630" y="933963"/>
            <a:ext cx="3178641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Економічний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5968" y="3685012"/>
            <a:ext cx="2182090" cy="7078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алузі промисловості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61114" r="87693" b="17397"/>
          <a:stretch/>
        </p:blipFill>
        <p:spPr>
          <a:xfrm>
            <a:off x="6217295" y="3673443"/>
            <a:ext cx="646981" cy="92302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676262" y="2185514"/>
            <a:ext cx="601678" cy="1414732"/>
          </a:xfrm>
          <a:custGeom>
            <a:avLst/>
            <a:gdLst>
              <a:gd name="connsiteX0" fmla="*/ 259376 w 601678"/>
              <a:gd name="connsiteY0" fmla="*/ 1414732 h 1414732"/>
              <a:gd name="connsiteX1" fmla="*/ 293881 w 601678"/>
              <a:gd name="connsiteY1" fmla="*/ 1319841 h 1414732"/>
              <a:gd name="connsiteX2" fmla="*/ 242123 w 601678"/>
              <a:gd name="connsiteY2" fmla="*/ 1216324 h 1414732"/>
              <a:gd name="connsiteX3" fmla="*/ 164485 w 601678"/>
              <a:gd name="connsiteY3" fmla="*/ 1147313 h 1414732"/>
              <a:gd name="connsiteX4" fmla="*/ 43715 w 601678"/>
              <a:gd name="connsiteY4" fmla="*/ 1078302 h 1414732"/>
              <a:gd name="connsiteX5" fmla="*/ 583 w 601678"/>
              <a:gd name="connsiteY5" fmla="*/ 948906 h 1414732"/>
              <a:gd name="connsiteX6" fmla="*/ 69595 w 601678"/>
              <a:gd name="connsiteY6" fmla="*/ 845389 h 1414732"/>
              <a:gd name="connsiteX7" fmla="*/ 207617 w 601678"/>
              <a:gd name="connsiteY7" fmla="*/ 793630 h 1414732"/>
              <a:gd name="connsiteX8" fmla="*/ 362893 w 601678"/>
              <a:gd name="connsiteY8" fmla="*/ 690113 h 1414732"/>
              <a:gd name="connsiteX9" fmla="*/ 449157 w 601678"/>
              <a:gd name="connsiteY9" fmla="*/ 577970 h 1414732"/>
              <a:gd name="connsiteX10" fmla="*/ 595806 w 601678"/>
              <a:gd name="connsiteY10" fmla="*/ 431321 h 1414732"/>
              <a:gd name="connsiteX11" fmla="*/ 569927 w 601678"/>
              <a:gd name="connsiteY11" fmla="*/ 301924 h 1414732"/>
              <a:gd name="connsiteX12" fmla="*/ 544047 w 601678"/>
              <a:gd name="connsiteY12" fmla="*/ 224287 h 1414732"/>
              <a:gd name="connsiteX13" fmla="*/ 371519 w 601678"/>
              <a:gd name="connsiteY13" fmla="*/ 120770 h 1414732"/>
              <a:gd name="connsiteX14" fmla="*/ 311134 w 601678"/>
              <a:gd name="connsiteY14" fmla="*/ 51758 h 1414732"/>
              <a:gd name="connsiteX15" fmla="*/ 224870 w 601678"/>
              <a:gd name="connsiteY15" fmla="*/ 0 h 141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1678" h="1414732">
                <a:moveTo>
                  <a:pt x="259376" y="1414732"/>
                </a:moveTo>
                <a:cubicBezTo>
                  <a:pt x="278066" y="1383820"/>
                  <a:pt x="296756" y="1352909"/>
                  <a:pt x="293881" y="1319841"/>
                </a:cubicBezTo>
                <a:cubicBezTo>
                  <a:pt x="291006" y="1286773"/>
                  <a:pt x="263689" y="1245079"/>
                  <a:pt x="242123" y="1216324"/>
                </a:cubicBezTo>
                <a:cubicBezTo>
                  <a:pt x="220557" y="1187569"/>
                  <a:pt x="197553" y="1170317"/>
                  <a:pt x="164485" y="1147313"/>
                </a:cubicBezTo>
                <a:cubicBezTo>
                  <a:pt x="131417" y="1124309"/>
                  <a:pt x="71032" y="1111370"/>
                  <a:pt x="43715" y="1078302"/>
                </a:cubicBezTo>
                <a:cubicBezTo>
                  <a:pt x="16398" y="1045234"/>
                  <a:pt x="-3730" y="987725"/>
                  <a:pt x="583" y="948906"/>
                </a:cubicBezTo>
                <a:cubicBezTo>
                  <a:pt x="4896" y="910087"/>
                  <a:pt x="35089" y="871268"/>
                  <a:pt x="69595" y="845389"/>
                </a:cubicBezTo>
                <a:cubicBezTo>
                  <a:pt x="104101" y="819510"/>
                  <a:pt x="158734" y="819509"/>
                  <a:pt x="207617" y="793630"/>
                </a:cubicBezTo>
                <a:cubicBezTo>
                  <a:pt x="256500" y="767751"/>
                  <a:pt x="322636" y="726056"/>
                  <a:pt x="362893" y="690113"/>
                </a:cubicBezTo>
                <a:cubicBezTo>
                  <a:pt x="403150" y="654170"/>
                  <a:pt x="410338" y="621102"/>
                  <a:pt x="449157" y="577970"/>
                </a:cubicBezTo>
                <a:cubicBezTo>
                  <a:pt x="487976" y="534838"/>
                  <a:pt x="575678" y="477329"/>
                  <a:pt x="595806" y="431321"/>
                </a:cubicBezTo>
                <a:cubicBezTo>
                  <a:pt x="615934" y="385313"/>
                  <a:pt x="578554" y="336430"/>
                  <a:pt x="569927" y="301924"/>
                </a:cubicBezTo>
                <a:cubicBezTo>
                  <a:pt x="561300" y="267418"/>
                  <a:pt x="577115" y="254479"/>
                  <a:pt x="544047" y="224287"/>
                </a:cubicBezTo>
                <a:cubicBezTo>
                  <a:pt x="510979" y="194095"/>
                  <a:pt x="410338" y="149525"/>
                  <a:pt x="371519" y="120770"/>
                </a:cubicBezTo>
                <a:cubicBezTo>
                  <a:pt x="332700" y="92015"/>
                  <a:pt x="335575" y="71886"/>
                  <a:pt x="311134" y="51758"/>
                </a:cubicBezTo>
                <a:cubicBezTo>
                  <a:pt x="286693" y="31630"/>
                  <a:pt x="255781" y="15815"/>
                  <a:pt x="22487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Freeform 8"/>
          <p:cNvSpPr/>
          <p:nvPr/>
        </p:nvSpPr>
        <p:spPr>
          <a:xfrm>
            <a:off x="10995461" y="2424797"/>
            <a:ext cx="395943" cy="1624314"/>
          </a:xfrm>
          <a:custGeom>
            <a:avLst/>
            <a:gdLst>
              <a:gd name="connsiteX0" fmla="*/ 378595 w 395943"/>
              <a:gd name="connsiteY0" fmla="*/ 0 h 1624314"/>
              <a:gd name="connsiteX1" fmla="*/ 394028 w 395943"/>
              <a:gd name="connsiteY1" fmla="*/ 196769 h 1624314"/>
              <a:gd name="connsiteX2" fmla="*/ 340012 w 395943"/>
              <a:gd name="connsiteY2" fmla="*/ 258501 h 1624314"/>
              <a:gd name="connsiteX3" fmla="*/ 367020 w 395943"/>
              <a:gd name="connsiteY3" fmla="*/ 378106 h 1624314"/>
              <a:gd name="connsiteX4" fmla="*/ 320721 w 395943"/>
              <a:gd name="connsiteY4" fmla="*/ 401256 h 1624314"/>
              <a:gd name="connsiteX5" fmla="*/ 243557 w 395943"/>
              <a:gd name="connsiteY5" fmla="*/ 416688 h 1624314"/>
              <a:gd name="connsiteX6" fmla="*/ 243557 w 395943"/>
              <a:gd name="connsiteY6" fmla="*/ 501569 h 1624314"/>
              <a:gd name="connsiteX7" fmla="*/ 181825 w 395943"/>
              <a:gd name="connsiteY7" fmla="*/ 551726 h 1624314"/>
              <a:gd name="connsiteX8" fmla="*/ 108519 w 395943"/>
              <a:gd name="connsiteY8" fmla="*/ 648182 h 1624314"/>
              <a:gd name="connsiteX9" fmla="*/ 50645 w 395943"/>
              <a:gd name="connsiteY9" fmla="*/ 655899 h 1624314"/>
              <a:gd name="connsiteX10" fmla="*/ 488 w 395943"/>
              <a:gd name="connsiteY10" fmla="*/ 675190 h 1624314"/>
              <a:gd name="connsiteX11" fmla="*/ 27496 w 395943"/>
              <a:gd name="connsiteY11" fmla="*/ 794795 h 1624314"/>
              <a:gd name="connsiteX12" fmla="*/ 66078 w 395943"/>
              <a:gd name="connsiteY12" fmla="*/ 844952 h 1624314"/>
              <a:gd name="connsiteX13" fmla="*/ 85369 w 395943"/>
              <a:gd name="connsiteY13" fmla="*/ 949124 h 1624314"/>
              <a:gd name="connsiteX14" fmla="*/ 96944 w 395943"/>
              <a:gd name="connsiteY14" fmla="*/ 1030147 h 1624314"/>
              <a:gd name="connsiteX15" fmla="*/ 19780 w 395943"/>
              <a:gd name="connsiteY15" fmla="*/ 1030147 h 1624314"/>
              <a:gd name="connsiteX16" fmla="*/ 15921 w 395943"/>
              <a:gd name="connsiteY16" fmla="*/ 1130461 h 1624314"/>
              <a:gd name="connsiteX17" fmla="*/ 35212 w 395943"/>
              <a:gd name="connsiteY17" fmla="*/ 1219200 h 1624314"/>
              <a:gd name="connsiteX18" fmla="*/ 81511 w 395943"/>
              <a:gd name="connsiteY18" fmla="*/ 1280931 h 1624314"/>
              <a:gd name="connsiteX19" fmla="*/ 201116 w 395943"/>
              <a:gd name="connsiteY19" fmla="*/ 1334947 h 1624314"/>
              <a:gd name="connsiteX20" fmla="*/ 235840 w 395943"/>
              <a:gd name="connsiteY20" fmla="*/ 1396678 h 1624314"/>
              <a:gd name="connsiteX21" fmla="*/ 170250 w 395943"/>
              <a:gd name="connsiteY21" fmla="*/ 1427544 h 1624314"/>
              <a:gd name="connsiteX22" fmla="*/ 135526 w 395943"/>
              <a:gd name="connsiteY22" fmla="*/ 1454552 h 1624314"/>
              <a:gd name="connsiteX23" fmla="*/ 193400 w 395943"/>
              <a:gd name="connsiteY23" fmla="*/ 1535574 h 1624314"/>
              <a:gd name="connsiteX24" fmla="*/ 231982 w 395943"/>
              <a:gd name="connsiteY24" fmla="*/ 1570299 h 1624314"/>
              <a:gd name="connsiteX25" fmla="*/ 204974 w 395943"/>
              <a:gd name="connsiteY25" fmla="*/ 1624314 h 162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5943" h="1624314">
                <a:moveTo>
                  <a:pt x="378595" y="0"/>
                </a:moveTo>
                <a:cubicBezTo>
                  <a:pt x="389526" y="76843"/>
                  <a:pt x="400458" y="153686"/>
                  <a:pt x="394028" y="196769"/>
                </a:cubicBezTo>
                <a:cubicBezTo>
                  <a:pt x="387598" y="239852"/>
                  <a:pt x="344513" y="228278"/>
                  <a:pt x="340012" y="258501"/>
                </a:cubicBezTo>
                <a:cubicBezTo>
                  <a:pt x="335511" y="288724"/>
                  <a:pt x="370235" y="354314"/>
                  <a:pt x="367020" y="378106"/>
                </a:cubicBezTo>
                <a:cubicBezTo>
                  <a:pt x="363805" y="401898"/>
                  <a:pt x="341298" y="394826"/>
                  <a:pt x="320721" y="401256"/>
                </a:cubicBezTo>
                <a:cubicBezTo>
                  <a:pt x="300144" y="407686"/>
                  <a:pt x="256418" y="399969"/>
                  <a:pt x="243557" y="416688"/>
                </a:cubicBezTo>
                <a:cubicBezTo>
                  <a:pt x="230696" y="433407"/>
                  <a:pt x="253846" y="479063"/>
                  <a:pt x="243557" y="501569"/>
                </a:cubicBezTo>
                <a:cubicBezTo>
                  <a:pt x="233268" y="524075"/>
                  <a:pt x="204331" y="527291"/>
                  <a:pt x="181825" y="551726"/>
                </a:cubicBezTo>
                <a:cubicBezTo>
                  <a:pt x="159319" y="576162"/>
                  <a:pt x="130382" y="630820"/>
                  <a:pt x="108519" y="648182"/>
                </a:cubicBezTo>
                <a:cubicBezTo>
                  <a:pt x="86656" y="665544"/>
                  <a:pt x="68650" y="651398"/>
                  <a:pt x="50645" y="655899"/>
                </a:cubicBezTo>
                <a:cubicBezTo>
                  <a:pt x="32640" y="660400"/>
                  <a:pt x="4346" y="652041"/>
                  <a:pt x="488" y="675190"/>
                </a:cubicBezTo>
                <a:cubicBezTo>
                  <a:pt x="-3370" y="698339"/>
                  <a:pt x="16564" y="766501"/>
                  <a:pt x="27496" y="794795"/>
                </a:cubicBezTo>
                <a:cubicBezTo>
                  <a:pt x="38428" y="823089"/>
                  <a:pt x="56433" y="819231"/>
                  <a:pt x="66078" y="844952"/>
                </a:cubicBezTo>
                <a:cubicBezTo>
                  <a:pt x="75723" y="870673"/>
                  <a:pt x="80225" y="918258"/>
                  <a:pt x="85369" y="949124"/>
                </a:cubicBezTo>
                <a:cubicBezTo>
                  <a:pt x="90513" y="979990"/>
                  <a:pt x="107875" y="1016643"/>
                  <a:pt x="96944" y="1030147"/>
                </a:cubicBezTo>
                <a:cubicBezTo>
                  <a:pt x="86012" y="1043651"/>
                  <a:pt x="33284" y="1013428"/>
                  <a:pt x="19780" y="1030147"/>
                </a:cubicBezTo>
                <a:cubicBezTo>
                  <a:pt x="6276" y="1046866"/>
                  <a:pt x="13349" y="1098952"/>
                  <a:pt x="15921" y="1130461"/>
                </a:cubicBezTo>
                <a:cubicBezTo>
                  <a:pt x="18493" y="1161970"/>
                  <a:pt x="24280" y="1194122"/>
                  <a:pt x="35212" y="1219200"/>
                </a:cubicBezTo>
                <a:cubicBezTo>
                  <a:pt x="46144" y="1244278"/>
                  <a:pt x="53860" y="1261640"/>
                  <a:pt x="81511" y="1280931"/>
                </a:cubicBezTo>
                <a:cubicBezTo>
                  <a:pt x="109162" y="1300222"/>
                  <a:pt x="175395" y="1315656"/>
                  <a:pt x="201116" y="1334947"/>
                </a:cubicBezTo>
                <a:cubicBezTo>
                  <a:pt x="226837" y="1354238"/>
                  <a:pt x="240984" y="1381245"/>
                  <a:pt x="235840" y="1396678"/>
                </a:cubicBezTo>
                <a:cubicBezTo>
                  <a:pt x="230696" y="1412111"/>
                  <a:pt x="186969" y="1417898"/>
                  <a:pt x="170250" y="1427544"/>
                </a:cubicBezTo>
                <a:cubicBezTo>
                  <a:pt x="153531" y="1437190"/>
                  <a:pt x="131668" y="1436547"/>
                  <a:pt x="135526" y="1454552"/>
                </a:cubicBezTo>
                <a:cubicBezTo>
                  <a:pt x="139384" y="1472557"/>
                  <a:pt x="177324" y="1516283"/>
                  <a:pt x="193400" y="1535574"/>
                </a:cubicBezTo>
                <a:cubicBezTo>
                  <a:pt x="209476" y="1554865"/>
                  <a:pt x="230053" y="1555509"/>
                  <a:pt x="231982" y="1570299"/>
                </a:cubicBezTo>
                <a:cubicBezTo>
                  <a:pt x="233911" y="1585089"/>
                  <a:pt x="219442" y="1604701"/>
                  <a:pt x="204974" y="1624314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Freeform 13"/>
          <p:cNvSpPr/>
          <p:nvPr/>
        </p:nvSpPr>
        <p:spPr>
          <a:xfrm>
            <a:off x="6143885" y="2206096"/>
            <a:ext cx="798336" cy="1440670"/>
          </a:xfrm>
          <a:custGeom>
            <a:avLst/>
            <a:gdLst>
              <a:gd name="connsiteX0" fmla="*/ 754220 w 798336"/>
              <a:gd name="connsiteY0" fmla="*/ 0 h 1440670"/>
              <a:gd name="connsiteX1" fmla="*/ 730157 w 798336"/>
              <a:gd name="connsiteY1" fmla="*/ 108284 h 1440670"/>
              <a:gd name="connsiteX2" fmla="*/ 629894 w 798336"/>
              <a:gd name="connsiteY2" fmla="*/ 116305 h 1440670"/>
              <a:gd name="connsiteX3" fmla="*/ 565726 w 798336"/>
              <a:gd name="connsiteY3" fmla="*/ 216569 h 1440670"/>
              <a:gd name="connsiteX4" fmla="*/ 469473 w 798336"/>
              <a:gd name="connsiteY4" fmla="*/ 288758 h 1440670"/>
              <a:gd name="connsiteX5" fmla="*/ 365199 w 798336"/>
              <a:gd name="connsiteY5" fmla="*/ 401053 h 1440670"/>
              <a:gd name="connsiteX6" fmla="*/ 240873 w 798336"/>
              <a:gd name="connsiteY6" fmla="*/ 529390 h 1440670"/>
              <a:gd name="connsiteX7" fmla="*/ 252904 w 798336"/>
              <a:gd name="connsiteY7" fmla="*/ 733927 h 1440670"/>
              <a:gd name="connsiteX8" fmla="*/ 240873 w 798336"/>
              <a:gd name="connsiteY8" fmla="*/ 786063 h 1440670"/>
              <a:gd name="connsiteX9" fmla="*/ 148631 w 798336"/>
              <a:gd name="connsiteY9" fmla="*/ 814137 h 1440670"/>
              <a:gd name="connsiteX10" fmla="*/ 112536 w 798336"/>
              <a:gd name="connsiteY10" fmla="*/ 958516 h 1440670"/>
              <a:gd name="connsiteX11" fmla="*/ 36336 w 798336"/>
              <a:gd name="connsiteY11" fmla="*/ 1030705 h 1440670"/>
              <a:gd name="connsiteX12" fmla="*/ 241 w 798336"/>
              <a:gd name="connsiteY12" fmla="*/ 1106905 h 1440670"/>
              <a:gd name="connsiteX13" fmla="*/ 52378 w 798336"/>
              <a:gd name="connsiteY13" fmla="*/ 1199148 h 1440670"/>
              <a:gd name="connsiteX14" fmla="*/ 132589 w 798336"/>
              <a:gd name="connsiteY14" fmla="*/ 1283369 h 1440670"/>
              <a:gd name="connsiteX15" fmla="*/ 212799 w 798336"/>
              <a:gd name="connsiteY15" fmla="*/ 1343527 h 1440670"/>
              <a:gd name="connsiteX16" fmla="*/ 220820 w 798336"/>
              <a:gd name="connsiteY16" fmla="*/ 1391653 h 1440670"/>
              <a:gd name="connsiteX17" fmla="*/ 280978 w 798336"/>
              <a:gd name="connsiteY17" fmla="*/ 1375611 h 1440670"/>
              <a:gd name="connsiteX18" fmla="*/ 373220 w 798336"/>
              <a:gd name="connsiteY18" fmla="*/ 1355558 h 1440670"/>
              <a:gd name="connsiteX19" fmla="*/ 573747 w 798336"/>
              <a:gd name="connsiteY19" fmla="*/ 1419727 h 1440670"/>
              <a:gd name="connsiteX20" fmla="*/ 702083 w 798336"/>
              <a:gd name="connsiteY20" fmla="*/ 1439779 h 1440670"/>
              <a:gd name="connsiteX21" fmla="*/ 798336 w 798336"/>
              <a:gd name="connsiteY21" fmla="*/ 1395663 h 144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8336" h="1440670">
                <a:moveTo>
                  <a:pt x="754220" y="0"/>
                </a:moveTo>
                <a:cubicBezTo>
                  <a:pt x="752549" y="44450"/>
                  <a:pt x="750878" y="88900"/>
                  <a:pt x="730157" y="108284"/>
                </a:cubicBezTo>
                <a:cubicBezTo>
                  <a:pt x="709436" y="127668"/>
                  <a:pt x="657299" y="98258"/>
                  <a:pt x="629894" y="116305"/>
                </a:cubicBezTo>
                <a:cubicBezTo>
                  <a:pt x="602489" y="134352"/>
                  <a:pt x="592463" y="187827"/>
                  <a:pt x="565726" y="216569"/>
                </a:cubicBezTo>
                <a:cubicBezTo>
                  <a:pt x="538989" y="245311"/>
                  <a:pt x="502894" y="258011"/>
                  <a:pt x="469473" y="288758"/>
                </a:cubicBezTo>
                <a:cubicBezTo>
                  <a:pt x="436052" y="319505"/>
                  <a:pt x="403299" y="360948"/>
                  <a:pt x="365199" y="401053"/>
                </a:cubicBezTo>
                <a:cubicBezTo>
                  <a:pt x="327099" y="441158"/>
                  <a:pt x="259589" y="473911"/>
                  <a:pt x="240873" y="529390"/>
                </a:cubicBezTo>
                <a:cubicBezTo>
                  <a:pt x="222157" y="584869"/>
                  <a:pt x="252904" y="691148"/>
                  <a:pt x="252904" y="733927"/>
                </a:cubicBezTo>
                <a:cubicBezTo>
                  <a:pt x="252904" y="776706"/>
                  <a:pt x="258252" y="772695"/>
                  <a:pt x="240873" y="786063"/>
                </a:cubicBezTo>
                <a:cubicBezTo>
                  <a:pt x="223494" y="799431"/>
                  <a:pt x="170020" y="785395"/>
                  <a:pt x="148631" y="814137"/>
                </a:cubicBezTo>
                <a:cubicBezTo>
                  <a:pt x="127241" y="842879"/>
                  <a:pt x="131252" y="922421"/>
                  <a:pt x="112536" y="958516"/>
                </a:cubicBezTo>
                <a:cubicBezTo>
                  <a:pt x="93820" y="994611"/>
                  <a:pt x="55052" y="1005973"/>
                  <a:pt x="36336" y="1030705"/>
                </a:cubicBezTo>
                <a:cubicBezTo>
                  <a:pt x="17620" y="1055437"/>
                  <a:pt x="-2433" y="1078831"/>
                  <a:pt x="241" y="1106905"/>
                </a:cubicBezTo>
                <a:cubicBezTo>
                  <a:pt x="2915" y="1134979"/>
                  <a:pt x="30320" y="1169737"/>
                  <a:pt x="52378" y="1199148"/>
                </a:cubicBezTo>
                <a:cubicBezTo>
                  <a:pt x="74436" y="1228559"/>
                  <a:pt x="105852" y="1259306"/>
                  <a:pt x="132589" y="1283369"/>
                </a:cubicBezTo>
                <a:cubicBezTo>
                  <a:pt x="159326" y="1307432"/>
                  <a:pt x="198094" y="1325480"/>
                  <a:pt x="212799" y="1343527"/>
                </a:cubicBezTo>
                <a:cubicBezTo>
                  <a:pt x="227504" y="1361574"/>
                  <a:pt x="209457" y="1386306"/>
                  <a:pt x="220820" y="1391653"/>
                </a:cubicBezTo>
                <a:cubicBezTo>
                  <a:pt x="232183" y="1397000"/>
                  <a:pt x="255578" y="1381627"/>
                  <a:pt x="280978" y="1375611"/>
                </a:cubicBezTo>
                <a:cubicBezTo>
                  <a:pt x="306378" y="1369595"/>
                  <a:pt x="324425" y="1348205"/>
                  <a:pt x="373220" y="1355558"/>
                </a:cubicBezTo>
                <a:cubicBezTo>
                  <a:pt x="422015" y="1362911"/>
                  <a:pt x="518936" y="1405690"/>
                  <a:pt x="573747" y="1419727"/>
                </a:cubicBezTo>
                <a:cubicBezTo>
                  <a:pt x="628557" y="1433764"/>
                  <a:pt x="664651" y="1443790"/>
                  <a:pt x="702083" y="1439779"/>
                </a:cubicBezTo>
                <a:cubicBezTo>
                  <a:pt x="739514" y="1435768"/>
                  <a:pt x="768925" y="1415715"/>
                  <a:pt x="798336" y="1395663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Freeform 14"/>
          <p:cNvSpPr/>
          <p:nvPr/>
        </p:nvSpPr>
        <p:spPr>
          <a:xfrm>
            <a:off x="11249891" y="2386858"/>
            <a:ext cx="925141" cy="1662949"/>
          </a:xfrm>
          <a:custGeom>
            <a:avLst/>
            <a:gdLst>
              <a:gd name="connsiteX0" fmla="*/ 155864 w 925141"/>
              <a:gd name="connsiteY0" fmla="*/ 22681 h 1662949"/>
              <a:gd name="connsiteX1" fmla="*/ 318654 w 925141"/>
              <a:gd name="connsiteY1" fmla="*/ 5363 h 1662949"/>
              <a:gd name="connsiteX2" fmla="*/ 474518 w 925141"/>
              <a:gd name="connsiteY2" fmla="*/ 105809 h 1662949"/>
              <a:gd name="connsiteX3" fmla="*/ 502227 w 925141"/>
              <a:gd name="connsiteY3" fmla="*/ 36536 h 1662949"/>
              <a:gd name="connsiteX4" fmla="*/ 595745 w 925141"/>
              <a:gd name="connsiteY4" fmla="*/ 105809 h 1662949"/>
              <a:gd name="connsiteX5" fmla="*/ 716973 w 925141"/>
              <a:gd name="connsiteY5" fmla="*/ 143909 h 1662949"/>
              <a:gd name="connsiteX6" fmla="*/ 879764 w 925141"/>
              <a:gd name="connsiteY6" fmla="*/ 136981 h 1662949"/>
              <a:gd name="connsiteX7" fmla="*/ 841664 w 925141"/>
              <a:gd name="connsiteY7" fmla="*/ 195863 h 1662949"/>
              <a:gd name="connsiteX8" fmla="*/ 924791 w 925141"/>
              <a:gd name="connsiteY8" fmla="*/ 313627 h 1662949"/>
              <a:gd name="connsiteX9" fmla="*/ 803564 w 925141"/>
              <a:gd name="connsiteY9" fmla="*/ 438318 h 1662949"/>
              <a:gd name="connsiteX10" fmla="*/ 789709 w 925141"/>
              <a:gd name="connsiteY10" fmla="*/ 504127 h 1662949"/>
              <a:gd name="connsiteX11" fmla="*/ 883227 w 925141"/>
              <a:gd name="connsiteY11" fmla="*/ 507590 h 1662949"/>
              <a:gd name="connsiteX12" fmla="*/ 838200 w 925141"/>
              <a:gd name="connsiteY12" fmla="*/ 563009 h 1662949"/>
              <a:gd name="connsiteX13" fmla="*/ 789709 w 925141"/>
              <a:gd name="connsiteY13" fmla="*/ 594181 h 1662949"/>
              <a:gd name="connsiteX14" fmla="*/ 775854 w 925141"/>
              <a:gd name="connsiteY14" fmla="*/ 684236 h 1662949"/>
              <a:gd name="connsiteX15" fmla="*/ 907473 w 925141"/>
              <a:gd name="connsiteY15" fmla="*/ 829709 h 1662949"/>
              <a:gd name="connsiteX16" fmla="*/ 834736 w 925141"/>
              <a:gd name="connsiteY16" fmla="*/ 1072163 h 1662949"/>
              <a:gd name="connsiteX17" fmla="*/ 755073 w 925141"/>
              <a:gd name="connsiteY17" fmla="*/ 1106799 h 1662949"/>
              <a:gd name="connsiteX18" fmla="*/ 595745 w 925141"/>
              <a:gd name="connsiteY18" fmla="*/ 1113727 h 1662949"/>
              <a:gd name="connsiteX19" fmla="*/ 443345 w 925141"/>
              <a:gd name="connsiteY19" fmla="*/ 1241881 h 1662949"/>
              <a:gd name="connsiteX20" fmla="*/ 377536 w 925141"/>
              <a:gd name="connsiteY20" fmla="*/ 1279981 h 1662949"/>
              <a:gd name="connsiteX21" fmla="*/ 405245 w 925141"/>
              <a:gd name="connsiteY21" fmla="*/ 1449699 h 1662949"/>
              <a:gd name="connsiteX22" fmla="*/ 297873 w 925141"/>
              <a:gd name="connsiteY22" fmla="*/ 1557072 h 1662949"/>
              <a:gd name="connsiteX23" fmla="*/ 263236 w 925141"/>
              <a:gd name="connsiteY23" fmla="*/ 1543218 h 1662949"/>
              <a:gd name="connsiteX24" fmla="*/ 159327 w 925141"/>
              <a:gd name="connsiteY24" fmla="*/ 1626345 h 1662949"/>
              <a:gd name="connsiteX25" fmla="*/ 76200 w 925141"/>
              <a:gd name="connsiteY25" fmla="*/ 1622881 h 1662949"/>
              <a:gd name="connsiteX26" fmla="*/ 20782 w 925141"/>
              <a:gd name="connsiteY26" fmla="*/ 1660981 h 1662949"/>
              <a:gd name="connsiteX27" fmla="*/ 0 w 925141"/>
              <a:gd name="connsiteY27" fmla="*/ 1654054 h 1662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25141" h="1662949">
                <a:moveTo>
                  <a:pt x="155864" y="22681"/>
                </a:moveTo>
                <a:cubicBezTo>
                  <a:pt x="210704" y="7094"/>
                  <a:pt x="265545" y="-8492"/>
                  <a:pt x="318654" y="5363"/>
                </a:cubicBezTo>
                <a:cubicBezTo>
                  <a:pt x="371763" y="19218"/>
                  <a:pt x="443923" y="100614"/>
                  <a:pt x="474518" y="105809"/>
                </a:cubicBezTo>
                <a:cubicBezTo>
                  <a:pt x="505113" y="111004"/>
                  <a:pt x="482023" y="36536"/>
                  <a:pt x="502227" y="36536"/>
                </a:cubicBezTo>
                <a:cubicBezTo>
                  <a:pt x="522431" y="36536"/>
                  <a:pt x="559954" y="87914"/>
                  <a:pt x="595745" y="105809"/>
                </a:cubicBezTo>
                <a:cubicBezTo>
                  <a:pt x="631536" y="123704"/>
                  <a:pt x="669636" y="138714"/>
                  <a:pt x="716973" y="143909"/>
                </a:cubicBezTo>
                <a:cubicBezTo>
                  <a:pt x="764310" y="149104"/>
                  <a:pt x="858982" y="128322"/>
                  <a:pt x="879764" y="136981"/>
                </a:cubicBezTo>
                <a:cubicBezTo>
                  <a:pt x="900546" y="145640"/>
                  <a:pt x="834160" y="166422"/>
                  <a:pt x="841664" y="195863"/>
                </a:cubicBezTo>
                <a:cubicBezTo>
                  <a:pt x="849169" y="225304"/>
                  <a:pt x="931141" y="273218"/>
                  <a:pt x="924791" y="313627"/>
                </a:cubicBezTo>
                <a:cubicBezTo>
                  <a:pt x="918441" y="354036"/>
                  <a:pt x="826078" y="406568"/>
                  <a:pt x="803564" y="438318"/>
                </a:cubicBezTo>
                <a:cubicBezTo>
                  <a:pt x="781050" y="470068"/>
                  <a:pt x="776432" y="492582"/>
                  <a:pt x="789709" y="504127"/>
                </a:cubicBezTo>
                <a:cubicBezTo>
                  <a:pt x="802986" y="515672"/>
                  <a:pt x="875145" y="497776"/>
                  <a:pt x="883227" y="507590"/>
                </a:cubicBezTo>
                <a:cubicBezTo>
                  <a:pt x="891309" y="517404"/>
                  <a:pt x="853786" y="548577"/>
                  <a:pt x="838200" y="563009"/>
                </a:cubicBezTo>
                <a:cubicBezTo>
                  <a:pt x="822614" y="577441"/>
                  <a:pt x="800100" y="573977"/>
                  <a:pt x="789709" y="594181"/>
                </a:cubicBezTo>
                <a:cubicBezTo>
                  <a:pt x="779318" y="614385"/>
                  <a:pt x="756227" y="644981"/>
                  <a:pt x="775854" y="684236"/>
                </a:cubicBezTo>
                <a:cubicBezTo>
                  <a:pt x="795481" y="723491"/>
                  <a:pt x="897659" y="765054"/>
                  <a:pt x="907473" y="829709"/>
                </a:cubicBezTo>
                <a:cubicBezTo>
                  <a:pt x="917287" y="894364"/>
                  <a:pt x="860136" y="1025981"/>
                  <a:pt x="834736" y="1072163"/>
                </a:cubicBezTo>
                <a:cubicBezTo>
                  <a:pt x="809336" y="1118345"/>
                  <a:pt x="794905" y="1099872"/>
                  <a:pt x="755073" y="1106799"/>
                </a:cubicBezTo>
                <a:cubicBezTo>
                  <a:pt x="715241" y="1113726"/>
                  <a:pt x="647700" y="1091213"/>
                  <a:pt x="595745" y="1113727"/>
                </a:cubicBezTo>
                <a:cubicBezTo>
                  <a:pt x="543790" y="1136241"/>
                  <a:pt x="479713" y="1214172"/>
                  <a:pt x="443345" y="1241881"/>
                </a:cubicBezTo>
                <a:cubicBezTo>
                  <a:pt x="406977" y="1269590"/>
                  <a:pt x="383886" y="1245345"/>
                  <a:pt x="377536" y="1279981"/>
                </a:cubicBezTo>
                <a:cubicBezTo>
                  <a:pt x="371186" y="1314617"/>
                  <a:pt x="418522" y="1403517"/>
                  <a:pt x="405245" y="1449699"/>
                </a:cubicBezTo>
                <a:cubicBezTo>
                  <a:pt x="391968" y="1495881"/>
                  <a:pt x="321541" y="1541486"/>
                  <a:pt x="297873" y="1557072"/>
                </a:cubicBezTo>
                <a:cubicBezTo>
                  <a:pt x="274205" y="1572659"/>
                  <a:pt x="286327" y="1531673"/>
                  <a:pt x="263236" y="1543218"/>
                </a:cubicBezTo>
                <a:cubicBezTo>
                  <a:pt x="240145" y="1554764"/>
                  <a:pt x="190500" y="1613068"/>
                  <a:pt x="159327" y="1626345"/>
                </a:cubicBezTo>
                <a:cubicBezTo>
                  <a:pt x="128154" y="1639622"/>
                  <a:pt x="99291" y="1617108"/>
                  <a:pt x="76200" y="1622881"/>
                </a:cubicBezTo>
                <a:cubicBezTo>
                  <a:pt x="53109" y="1628654"/>
                  <a:pt x="33482" y="1655786"/>
                  <a:pt x="20782" y="1660981"/>
                </a:cubicBezTo>
                <a:cubicBezTo>
                  <a:pt x="8082" y="1666177"/>
                  <a:pt x="4041" y="1660115"/>
                  <a:pt x="0" y="1654054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7" name="Straight Arrow Connector 16"/>
          <p:cNvCxnSpPr>
            <a:stCxn id="14" idx="20"/>
          </p:cNvCxnSpPr>
          <p:nvPr/>
        </p:nvCxnSpPr>
        <p:spPr>
          <a:xfrm>
            <a:off x="6845968" y="3645875"/>
            <a:ext cx="18308" cy="19032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336867" y="4074014"/>
            <a:ext cx="16933" cy="14544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143885" y="5537374"/>
            <a:ext cx="2795148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Висока частка експортоорієнтованих галузей лісової, легкої, харчової промисловостей</a:t>
            </a:r>
            <a:endParaRPr lang="uk-UA" sz="2600" dirty="0"/>
          </a:p>
        </p:txBody>
      </p:sp>
      <p:sp>
        <p:nvSpPr>
          <p:cNvPr id="25" name="Rectangle 24"/>
          <p:cNvSpPr/>
          <p:nvPr/>
        </p:nvSpPr>
        <p:spPr>
          <a:xfrm>
            <a:off x="9210950" y="5526997"/>
            <a:ext cx="283262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Висока частка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експортоорієнтованих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галузей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металургії та хімічної промисловостей </a:t>
            </a:r>
            <a:endParaRPr lang="uk-UA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49" y="1233031"/>
            <a:ext cx="6366332" cy="4366906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8621" y="4049111"/>
            <a:ext cx="1936062" cy="1329495"/>
          </a:xfrm>
          <a:prstGeom prst="wedgeRectCallout">
            <a:avLst>
              <a:gd name="adj1" fmla="val -19591"/>
              <a:gd name="adj2" fmla="val -1091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Соціальні, демократичні та правові стандарти ЄС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36617" y="3146082"/>
            <a:ext cx="11908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Закарпатська обл.</a:t>
            </a:r>
            <a:endParaRPr lang="uk-UA" sz="1100" dirty="0"/>
          </a:p>
        </p:txBody>
      </p:sp>
      <p:sp>
        <p:nvSpPr>
          <p:cNvPr id="28" name="Rectangle 27"/>
          <p:cNvSpPr/>
          <p:nvPr/>
        </p:nvSpPr>
        <p:spPr>
          <a:xfrm>
            <a:off x="198568" y="2565661"/>
            <a:ext cx="11908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Львівська </a:t>
            </a:r>
          </a:p>
          <a:p>
            <a:pPr algn="ctr"/>
            <a:r>
              <a:rPr lang="uk-UA" sz="1100" b="1" dirty="0" smtClean="0">
                <a:latin typeface="Times New Roman" panose="02020603050405020304" pitchFamily="18" charset="0"/>
              </a:rPr>
              <a:t>обл.</a:t>
            </a:r>
            <a:endParaRPr lang="uk-UA" sz="1100" dirty="0"/>
          </a:p>
        </p:txBody>
      </p:sp>
      <p:sp>
        <p:nvSpPr>
          <p:cNvPr id="29" name="Rectangular Callout 28"/>
          <p:cNvSpPr/>
          <p:nvPr/>
        </p:nvSpPr>
        <p:spPr>
          <a:xfrm>
            <a:off x="3982341" y="1705173"/>
            <a:ext cx="1967877" cy="595074"/>
          </a:xfrm>
          <a:prstGeom prst="wedgeRectCallout">
            <a:avLst>
              <a:gd name="adj1" fmla="val 15037"/>
              <a:gd name="adj2" fmla="val 1927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 ціни на паливо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76379" y="2948707"/>
            <a:ext cx="1190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Луганська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обл</a:t>
            </a: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1200" dirty="0"/>
          </a:p>
        </p:txBody>
      </p:sp>
      <p:sp>
        <p:nvSpPr>
          <p:cNvPr id="31" name="Rectangle 30"/>
          <p:cNvSpPr/>
          <p:nvPr/>
        </p:nvSpPr>
        <p:spPr>
          <a:xfrm>
            <a:off x="4637228" y="3418452"/>
            <a:ext cx="1190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Донецька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обл</a:t>
            </a:r>
            <a:r>
              <a:rPr lang="uk-UA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1200" dirty="0"/>
          </a:p>
        </p:txBody>
      </p:sp>
      <p:sp>
        <p:nvSpPr>
          <p:cNvPr id="32" name="Rectangular Callout 31"/>
          <p:cNvSpPr/>
          <p:nvPr/>
        </p:nvSpPr>
        <p:spPr>
          <a:xfrm>
            <a:off x="3356206" y="5658894"/>
            <a:ext cx="2562044" cy="947470"/>
          </a:xfrm>
          <a:prstGeom prst="wedgeRectCallout">
            <a:avLst>
              <a:gd name="adj1" fmla="val -23058"/>
              <a:gd name="adj2" fmla="val -1067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 військові пенсії, зарплати та утримання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08424" y="4833619"/>
            <a:ext cx="11908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АРК</a:t>
            </a:r>
            <a:endParaRPr lang="uk-UA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1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3396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 підгрупа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24099" y="4746320"/>
            <a:ext cx="767592" cy="5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39396" y="1338799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84234" y="1334458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9"/>
          <p:cNvSpPr/>
          <p:nvPr/>
        </p:nvSpPr>
        <p:spPr bwMode="auto">
          <a:xfrm>
            <a:off x="4304025" y="5471684"/>
            <a:ext cx="3583950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Ментальність</a:t>
            </a:r>
          </a:p>
        </p:txBody>
      </p:sp>
      <p:sp>
        <p:nvSpPr>
          <p:cNvPr id="9" name="Прямоугольник 9"/>
          <p:cNvSpPr/>
          <p:nvPr/>
        </p:nvSpPr>
        <p:spPr bwMode="auto">
          <a:xfrm>
            <a:off x="166618" y="5471684"/>
            <a:ext cx="3376519" cy="472142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Ідеологія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487950" y="5041503"/>
            <a:ext cx="3621579" cy="1332504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Електоральна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преференція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1964135"/>
            <a:ext cx="3939831" cy="2702478"/>
          </a:xfrm>
          <a:prstGeom prst="rect">
            <a:avLst/>
          </a:prstGeom>
        </p:spPr>
      </p:pic>
      <p:sp>
        <p:nvSpPr>
          <p:cNvPr id="15" name="Down Arrow Callout 14"/>
          <p:cNvSpPr/>
          <p:nvPr/>
        </p:nvSpPr>
        <p:spPr>
          <a:xfrm>
            <a:off x="4387326" y="1930437"/>
            <a:ext cx="1190075" cy="1502921"/>
          </a:xfrm>
          <a:prstGeom prst="downArrowCallout">
            <a:avLst>
              <a:gd name="adj1" fmla="val 26432"/>
              <a:gd name="adj2" fmla="val 13216"/>
              <a:gd name="adj3" fmla="val 18265"/>
              <a:gd name="adj4" fmla="val 81735"/>
            </a:avLst>
          </a:prstGeom>
          <a:solidFill>
            <a:schemeClr val="bg1">
              <a:alpha val="61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68" y="2040246"/>
            <a:ext cx="807472" cy="48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Down Arrow Callout 19"/>
          <p:cNvSpPr/>
          <p:nvPr/>
        </p:nvSpPr>
        <p:spPr>
          <a:xfrm>
            <a:off x="6711833" y="1930437"/>
            <a:ext cx="1190075" cy="1502921"/>
          </a:xfrm>
          <a:prstGeom prst="downArrowCallout">
            <a:avLst>
              <a:gd name="adj1" fmla="val 26432"/>
              <a:gd name="adj2" fmla="val 13216"/>
              <a:gd name="adj3" fmla="val 18265"/>
              <a:gd name="adj4" fmla="val 81735"/>
            </a:avLst>
          </a:prstGeom>
          <a:solidFill>
            <a:schemeClr val="bg1">
              <a:alpha val="61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62" y="2034857"/>
            <a:ext cx="733341" cy="48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6967159" y="2529652"/>
            <a:ext cx="670149" cy="6383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4642829" y="2513231"/>
            <a:ext cx="670149" cy="638324"/>
          </a:xfrm>
          <a:prstGeom prst="rect">
            <a:avLst/>
          </a:prstGeom>
        </p:spPr>
      </p:pic>
      <p:sp>
        <p:nvSpPr>
          <p:cNvPr id="13" name="Not Equal 12"/>
          <p:cNvSpPr/>
          <p:nvPr/>
        </p:nvSpPr>
        <p:spPr>
          <a:xfrm rot="207917">
            <a:off x="5691001" y="2436278"/>
            <a:ext cx="954531" cy="756751"/>
          </a:xfrm>
          <a:prstGeom prst="mathNotEqual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96" y="2064373"/>
            <a:ext cx="3816481" cy="260509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8891805" y="2655887"/>
            <a:ext cx="2088199" cy="404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за «проукраїнські»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353204" y="3181654"/>
            <a:ext cx="1892546" cy="4419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за «проросійські»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818889" y="1707921"/>
            <a:ext cx="1364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9641115" y="2711397"/>
            <a:ext cx="1432637" cy="809879"/>
          </a:xfrm>
          <a:custGeom>
            <a:avLst/>
            <a:gdLst>
              <a:gd name="connsiteX0" fmla="*/ 1993392 w 1993392"/>
              <a:gd name="connsiteY0" fmla="*/ 0 h 1271016"/>
              <a:gd name="connsiteX1" fmla="*/ 1828800 w 1993392"/>
              <a:gd name="connsiteY1" fmla="*/ 118872 h 1271016"/>
              <a:gd name="connsiteX2" fmla="*/ 1837944 w 1993392"/>
              <a:gd name="connsiteY2" fmla="*/ 265176 h 1271016"/>
              <a:gd name="connsiteX3" fmla="*/ 1947672 w 1993392"/>
              <a:gd name="connsiteY3" fmla="*/ 329184 h 1271016"/>
              <a:gd name="connsiteX4" fmla="*/ 1984248 w 1993392"/>
              <a:gd name="connsiteY4" fmla="*/ 411480 h 1271016"/>
              <a:gd name="connsiteX5" fmla="*/ 1947672 w 1993392"/>
              <a:gd name="connsiteY5" fmla="*/ 493776 h 1271016"/>
              <a:gd name="connsiteX6" fmla="*/ 1865376 w 1993392"/>
              <a:gd name="connsiteY6" fmla="*/ 548640 h 1271016"/>
              <a:gd name="connsiteX7" fmla="*/ 1700784 w 1993392"/>
              <a:gd name="connsiteY7" fmla="*/ 640080 h 1271016"/>
              <a:gd name="connsiteX8" fmla="*/ 1609344 w 1993392"/>
              <a:gd name="connsiteY8" fmla="*/ 758952 h 1271016"/>
              <a:gd name="connsiteX9" fmla="*/ 1490472 w 1993392"/>
              <a:gd name="connsiteY9" fmla="*/ 731520 h 1271016"/>
              <a:gd name="connsiteX10" fmla="*/ 1444752 w 1993392"/>
              <a:gd name="connsiteY10" fmla="*/ 777240 h 1271016"/>
              <a:gd name="connsiteX11" fmla="*/ 1307592 w 1993392"/>
              <a:gd name="connsiteY11" fmla="*/ 822960 h 1271016"/>
              <a:gd name="connsiteX12" fmla="*/ 1216152 w 1993392"/>
              <a:gd name="connsiteY12" fmla="*/ 896112 h 1271016"/>
              <a:gd name="connsiteX13" fmla="*/ 1325880 w 1993392"/>
              <a:gd name="connsiteY13" fmla="*/ 987552 h 1271016"/>
              <a:gd name="connsiteX14" fmla="*/ 1362456 w 1993392"/>
              <a:gd name="connsiteY14" fmla="*/ 1088136 h 1271016"/>
              <a:gd name="connsiteX15" fmla="*/ 1261872 w 1993392"/>
              <a:gd name="connsiteY15" fmla="*/ 1124712 h 1271016"/>
              <a:gd name="connsiteX16" fmla="*/ 1152144 w 1993392"/>
              <a:gd name="connsiteY16" fmla="*/ 1216152 h 1271016"/>
              <a:gd name="connsiteX17" fmla="*/ 1033272 w 1993392"/>
              <a:gd name="connsiteY17" fmla="*/ 1271016 h 1271016"/>
              <a:gd name="connsiteX18" fmla="*/ 923544 w 1993392"/>
              <a:gd name="connsiteY18" fmla="*/ 1216152 h 1271016"/>
              <a:gd name="connsiteX19" fmla="*/ 841248 w 1993392"/>
              <a:gd name="connsiteY19" fmla="*/ 1143000 h 1271016"/>
              <a:gd name="connsiteX20" fmla="*/ 676656 w 1993392"/>
              <a:gd name="connsiteY20" fmla="*/ 1078992 h 1271016"/>
              <a:gd name="connsiteX21" fmla="*/ 484632 w 1993392"/>
              <a:gd name="connsiteY21" fmla="*/ 1088136 h 1271016"/>
              <a:gd name="connsiteX22" fmla="*/ 356616 w 1993392"/>
              <a:gd name="connsiteY22" fmla="*/ 1097280 h 1271016"/>
              <a:gd name="connsiteX23" fmla="*/ 219456 w 1993392"/>
              <a:gd name="connsiteY23" fmla="*/ 1078992 h 1271016"/>
              <a:gd name="connsiteX24" fmla="*/ 118872 w 1993392"/>
              <a:gd name="connsiteY24" fmla="*/ 1106424 h 1271016"/>
              <a:gd name="connsiteX25" fmla="*/ 0 w 1993392"/>
              <a:gd name="connsiteY25" fmla="*/ 1152144 h 127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93392" h="1271016">
                <a:moveTo>
                  <a:pt x="1993392" y="0"/>
                </a:moveTo>
                <a:cubicBezTo>
                  <a:pt x="1924050" y="37338"/>
                  <a:pt x="1854708" y="74676"/>
                  <a:pt x="1828800" y="118872"/>
                </a:cubicBezTo>
                <a:cubicBezTo>
                  <a:pt x="1802892" y="163068"/>
                  <a:pt x="1818132" y="230124"/>
                  <a:pt x="1837944" y="265176"/>
                </a:cubicBezTo>
                <a:cubicBezTo>
                  <a:pt x="1857756" y="300228"/>
                  <a:pt x="1923288" y="304800"/>
                  <a:pt x="1947672" y="329184"/>
                </a:cubicBezTo>
                <a:cubicBezTo>
                  <a:pt x="1972056" y="353568"/>
                  <a:pt x="1984248" y="384048"/>
                  <a:pt x="1984248" y="411480"/>
                </a:cubicBezTo>
                <a:cubicBezTo>
                  <a:pt x="1984248" y="438912"/>
                  <a:pt x="1967484" y="470916"/>
                  <a:pt x="1947672" y="493776"/>
                </a:cubicBezTo>
                <a:cubicBezTo>
                  <a:pt x="1927860" y="516636"/>
                  <a:pt x="1906524" y="524256"/>
                  <a:pt x="1865376" y="548640"/>
                </a:cubicBezTo>
                <a:cubicBezTo>
                  <a:pt x="1824228" y="573024"/>
                  <a:pt x="1743456" y="605028"/>
                  <a:pt x="1700784" y="640080"/>
                </a:cubicBezTo>
                <a:cubicBezTo>
                  <a:pt x="1658112" y="675132"/>
                  <a:pt x="1644396" y="743712"/>
                  <a:pt x="1609344" y="758952"/>
                </a:cubicBezTo>
                <a:cubicBezTo>
                  <a:pt x="1574292" y="774192"/>
                  <a:pt x="1517904" y="728472"/>
                  <a:pt x="1490472" y="731520"/>
                </a:cubicBezTo>
                <a:cubicBezTo>
                  <a:pt x="1463040" y="734568"/>
                  <a:pt x="1475232" y="762000"/>
                  <a:pt x="1444752" y="777240"/>
                </a:cubicBezTo>
                <a:cubicBezTo>
                  <a:pt x="1414272" y="792480"/>
                  <a:pt x="1345692" y="803148"/>
                  <a:pt x="1307592" y="822960"/>
                </a:cubicBezTo>
                <a:cubicBezTo>
                  <a:pt x="1269492" y="842772"/>
                  <a:pt x="1213104" y="868680"/>
                  <a:pt x="1216152" y="896112"/>
                </a:cubicBezTo>
                <a:cubicBezTo>
                  <a:pt x="1219200" y="923544"/>
                  <a:pt x="1301496" y="955548"/>
                  <a:pt x="1325880" y="987552"/>
                </a:cubicBezTo>
                <a:cubicBezTo>
                  <a:pt x="1350264" y="1019556"/>
                  <a:pt x="1373124" y="1065276"/>
                  <a:pt x="1362456" y="1088136"/>
                </a:cubicBezTo>
                <a:cubicBezTo>
                  <a:pt x="1351788" y="1110996"/>
                  <a:pt x="1296924" y="1103376"/>
                  <a:pt x="1261872" y="1124712"/>
                </a:cubicBezTo>
                <a:cubicBezTo>
                  <a:pt x="1226820" y="1146048"/>
                  <a:pt x="1190244" y="1191768"/>
                  <a:pt x="1152144" y="1216152"/>
                </a:cubicBezTo>
                <a:cubicBezTo>
                  <a:pt x="1114044" y="1240536"/>
                  <a:pt x="1071372" y="1271016"/>
                  <a:pt x="1033272" y="1271016"/>
                </a:cubicBezTo>
                <a:cubicBezTo>
                  <a:pt x="995172" y="1271016"/>
                  <a:pt x="955548" y="1237488"/>
                  <a:pt x="923544" y="1216152"/>
                </a:cubicBezTo>
                <a:cubicBezTo>
                  <a:pt x="891540" y="1194816"/>
                  <a:pt x="882396" y="1165860"/>
                  <a:pt x="841248" y="1143000"/>
                </a:cubicBezTo>
                <a:cubicBezTo>
                  <a:pt x="800100" y="1120140"/>
                  <a:pt x="736092" y="1088136"/>
                  <a:pt x="676656" y="1078992"/>
                </a:cubicBezTo>
                <a:cubicBezTo>
                  <a:pt x="617220" y="1069848"/>
                  <a:pt x="537972" y="1085088"/>
                  <a:pt x="484632" y="1088136"/>
                </a:cubicBezTo>
                <a:cubicBezTo>
                  <a:pt x="431292" y="1091184"/>
                  <a:pt x="400812" y="1098804"/>
                  <a:pt x="356616" y="1097280"/>
                </a:cubicBezTo>
                <a:cubicBezTo>
                  <a:pt x="312420" y="1095756"/>
                  <a:pt x="259080" y="1077468"/>
                  <a:pt x="219456" y="1078992"/>
                </a:cubicBezTo>
                <a:cubicBezTo>
                  <a:pt x="179832" y="1080516"/>
                  <a:pt x="155448" y="1094232"/>
                  <a:pt x="118872" y="1106424"/>
                </a:cubicBezTo>
                <a:cubicBezTo>
                  <a:pt x="82296" y="1118616"/>
                  <a:pt x="41148" y="1135380"/>
                  <a:pt x="0" y="1152144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33</a:t>
            </a:fld>
            <a:endParaRPr lang="uk-UA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97" y="2005680"/>
            <a:ext cx="4080726" cy="2799123"/>
          </a:xfrm>
          <a:prstGeom prst="rect">
            <a:avLst/>
          </a:prstGeom>
        </p:spPr>
      </p:pic>
      <p:sp>
        <p:nvSpPr>
          <p:cNvPr id="59" name="Down Arrow Callout 58"/>
          <p:cNvSpPr/>
          <p:nvPr/>
        </p:nvSpPr>
        <p:spPr>
          <a:xfrm>
            <a:off x="166618" y="1741980"/>
            <a:ext cx="1638888" cy="1659233"/>
          </a:xfrm>
          <a:prstGeom prst="downArrowCallout">
            <a:avLst>
              <a:gd name="adj1" fmla="val 26432"/>
              <a:gd name="adj2" fmla="val 6936"/>
              <a:gd name="adj3" fmla="val 18265"/>
              <a:gd name="adj4" fmla="val 81735"/>
            </a:avLst>
          </a:prstGeom>
          <a:solidFill>
            <a:schemeClr val="bg1">
              <a:alpha val="61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1170334" y="2127043"/>
            <a:ext cx="635482" cy="605303"/>
          </a:xfrm>
          <a:prstGeom prst="rect">
            <a:avLst/>
          </a:prstGeom>
        </p:spPr>
      </p:pic>
      <p:sp>
        <p:nvSpPr>
          <p:cNvPr id="61" name="Down Arrow Callout 60"/>
          <p:cNvSpPr/>
          <p:nvPr/>
        </p:nvSpPr>
        <p:spPr>
          <a:xfrm>
            <a:off x="2199523" y="1707921"/>
            <a:ext cx="1718043" cy="1693292"/>
          </a:xfrm>
          <a:prstGeom prst="downArrowCallout">
            <a:avLst>
              <a:gd name="adj1" fmla="val 26432"/>
              <a:gd name="adj2" fmla="val 6453"/>
              <a:gd name="adj3" fmla="val 18265"/>
              <a:gd name="adj4" fmla="val 81735"/>
            </a:avLst>
          </a:prstGeom>
          <a:solidFill>
            <a:schemeClr val="bg1">
              <a:alpha val="61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37" y="2481861"/>
            <a:ext cx="1037269" cy="58432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2511070"/>
            <a:ext cx="840556" cy="56149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40" y="1739859"/>
            <a:ext cx="1034754" cy="689836"/>
          </a:xfrm>
          <a:prstGeom prst="rect">
            <a:avLst/>
          </a:prstGeom>
        </p:spPr>
      </p:pic>
      <p:sp>
        <p:nvSpPr>
          <p:cNvPr id="65" name="Plus 64"/>
          <p:cNvSpPr/>
          <p:nvPr/>
        </p:nvSpPr>
        <p:spPr>
          <a:xfrm>
            <a:off x="2584009" y="2332804"/>
            <a:ext cx="287580" cy="264705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3392508" y="2115331"/>
            <a:ext cx="635482" cy="605303"/>
          </a:xfrm>
          <a:prstGeom prst="rect">
            <a:avLst/>
          </a:prstGeom>
        </p:spPr>
      </p:pic>
      <p:sp>
        <p:nvSpPr>
          <p:cNvPr id="67" name="Equal 66"/>
          <p:cNvSpPr/>
          <p:nvPr/>
        </p:nvSpPr>
        <p:spPr>
          <a:xfrm>
            <a:off x="3096917" y="2314047"/>
            <a:ext cx="309407" cy="232265"/>
          </a:xfrm>
          <a:prstGeom prst="mathEqua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7" y="1763661"/>
            <a:ext cx="830909" cy="553723"/>
          </a:xfrm>
          <a:prstGeom prst="rect">
            <a:avLst/>
          </a:prstGeom>
        </p:spPr>
      </p:pic>
      <p:sp>
        <p:nvSpPr>
          <p:cNvPr id="69" name="Plus 68"/>
          <p:cNvSpPr/>
          <p:nvPr/>
        </p:nvSpPr>
        <p:spPr>
          <a:xfrm>
            <a:off x="466348" y="2271996"/>
            <a:ext cx="287580" cy="264705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Equal 69"/>
          <p:cNvSpPr/>
          <p:nvPr/>
        </p:nvSpPr>
        <p:spPr>
          <a:xfrm>
            <a:off x="861236" y="2304436"/>
            <a:ext cx="309407" cy="232265"/>
          </a:xfrm>
          <a:prstGeom prst="mathEqua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749845" y="3591421"/>
            <a:ext cx="760888" cy="3711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Right Arrow 87"/>
          <p:cNvSpPr/>
          <p:nvPr/>
        </p:nvSpPr>
        <p:spPr>
          <a:xfrm>
            <a:off x="7887975" y="5522174"/>
            <a:ext cx="599975" cy="3711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Right Arrow 88"/>
          <p:cNvSpPr/>
          <p:nvPr/>
        </p:nvSpPr>
        <p:spPr>
          <a:xfrm>
            <a:off x="3647546" y="3577137"/>
            <a:ext cx="760888" cy="3711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Right Arrow 89"/>
          <p:cNvSpPr/>
          <p:nvPr/>
        </p:nvSpPr>
        <p:spPr>
          <a:xfrm>
            <a:off x="3695537" y="5725064"/>
            <a:ext cx="760888" cy="3711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55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865"/>
            <a:ext cx="12192000" cy="10143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Територіальні відмінності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українців до державн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ої безпеки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(2016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04" y="0"/>
            <a:ext cx="999799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57957" y="994195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6169511" y="1411274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Rectangle 15"/>
          <p:cNvSpPr/>
          <p:nvPr/>
        </p:nvSpPr>
        <p:spPr>
          <a:xfrm>
            <a:off x="3834421" y="994195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61607" y="2199018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Rectangle 17"/>
          <p:cNvSpPr/>
          <p:nvPr/>
        </p:nvSpPr>
        <p:spPr>
          <a:xfrm>
            <a:off x="6354738" y="3926097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Rectangle 18"/>
          <p:cNvSpPr/>
          <p:nvPr/>
        </p:nvSpPr>
        <p:spPr>
          <a:xfrm>
            <a:off x="10665113" y="2366253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Rectangle 20"/>
          <p:cNvSpPr/>
          <p:nvPr/>
        </p:nvSpPr>
        <p:spPr>
          <a:xfrm>
            <a:off x="55614" y="4895414"/>
            <a:ext cx="944783" cy="56790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6066802" y="141127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30708" y="392609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37577" y="219901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594705" y="2366253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23,3%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614" y="5541602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Rectangle 26"/>
          <p:cNvSpPr/>
          <p:nvPr/>
        </p:nvSpPr>
        <p:spPr>
          <a:xfrm>
            <a:off x="3966581" y="1727440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Rectangle 27"/>
          <p:cNvSpPr/>
          <p:nvPr/>
        </p:nvSpPr>
        <p:spPr>
          <a:xfrm>
            <a:off x="6163030" y="2144519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Rectangle 28"/>
          <p:cNvSpPr/>
          <p:nvPr/>
        </p:nvSpPr>
        <p:spPr>
          <a:xfrm>
            <a:off x="9086759" y="2934157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Rectangle 29"/>
          <p:cNvSpPr/>
          <p:nvPr/>
        </p:nvSpPr>
        <p:spPr>
          <a:xfrm>
            <a:off x="7414428" y="4097286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Rectangle 30"/>
          <p:cNvSpPr/>
          <p:nvPr/>
        </p:nvSpPr>
        <p:spPr>
          <a:xfrm>
            <a:off x="10355012" y="3061628"/>
            <a:ext cx="944783" cy="567905"/>
          </a:xfrm>
          <a:prstGeom prst="rect">
            <a:avLst/>
          </a:prstGeom>
          <a:solidFill>
            <a:srgbClr val="FF050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Rectangle 31"/>
          <p:cNvSpPr/>
          <p:nvPr/>
        </p:nvSpPr>
        <p:spPr>
          <a:xfrm>
            <a:off x="-54644" y="488031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42551" y="173796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68416" y="5543759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72931" y="215504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46330" y="411094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962729" y="294422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83375" y="306162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13,3%</a:t>
            </a:r>
            <a:endParaRPr lang="uk-UA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614" y="6205044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Rectangle 39"/>
          <p:cNvSpPr/>
          <p:nvPr/>
        </p:nvSpPr>
        <p:spPr>
          <a:xfrm>
            <a:off x="3977549" y="2514240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Rectangle 40"/>
          <p:cNvSpPr/>
          <p:nvPr/>
        </p:nvSpPr>
        <p:spPr>
          <a:xfrm>
            <a:off x="7296756" y="1394736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Rectangle 41"/>
          <p:cNvSpPr/>
          <p:nvPr/>
        </p:nvSpPr>
        <p:spPr>
          <a:xfrm>
            <a:off x="5805542" y="4623423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Rectangle 42"/>
          <p:cNvSpPr/>
          <p:nvPr/>
        </p:nvSpPr>
        <p:spPr>
          <a:xfrm>
            <a:off x="8822236" y="3698506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Rectangle 43"/>
          <p:cNvSpPr/>
          <p:nvPr/>
        </p:nvSpPr>
        <p:spPr>
          <a:xfrm>
            <a:off x="10155571" y="3757003"/>
            <a:ext cx="944783" cy="56790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Rectangle 44"/>
          <p:cNvSpPr/>
          <p:nvPr/>
        </p:nvSpPr>
        <p:spPr>
          <a:xfrm>
            <a:off x="-68415" y="620288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32602" y="2514239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53056" y="1394733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81512" y="461290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750699" y="369850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0077848" y="378267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370" y="3589145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Rectangle 51"/>
          <p:cNvSpPr/>
          <p:nvPr/>
        </p:nvSpPr>
        <p:spPr>
          <a:xfrm>
            <a:off x="3973260" y="3359629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Rectangle 52"/>
          <p:cNvSpPr/>
          <p:nvPr/>
        </p:nvSpPr>
        <p:spPr>
          <a:xfrm>
            <a:off x="7306007" y="2120073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Rectangle 53"/>
          <p:cNvSpPr/>
          <p:nvPr/>
        </p:nvSpPr>
        <p:spPr>
          <a:xfrm>
            <a:off x="5409955" y="5376777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Rectangle 54"/>
          <p:cNvSpPr/>
          <p:nvPr/>
        </p:nvSpPr>
        <p:spPr>
          <a:xfrm>
            <a:off x="9122989" y="4452791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Rectangle 55"/>
          <p:cNvSpPr/>
          <p:nvPr/>
        </p:nvSpPr>
        <p:spPr>
          <a:xfrm>
            <a:off x="10515471" y="4391909"/>
            <a:ext cx="944783" cy="56790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Rectangle 56"/>
          <p:cNvSpPr/>
          <p:nvPr/>
        </p:nvSpPr>
        <p:spPr>
          <a:xfrm>
            <a:off x="-53217" y="3593459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932602" y="3350764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28958" y="212007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354320" y="536230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37,9%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063024" y="444272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481157" y="438462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34,7%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5614" y="4247743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Rectangle 63"/>
          <p:cNvSpPr/>
          <p:nvPr/>
        </p:nvSpPr>
        <p:spPr>
          <a:xfrm>
            <a:off x="2866674" y="2199017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Rectangle 64"/>
          <p:cNvSpPr/>
          <p:nvPr/>
        </p:nvSpPr>
        <p:spPr>
          <a:xfrm>
            <a:off x="6160251" y="2898806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Rectangle 65"/>
          <p:cNvSpPr/>
          <p:nvPr/>
        </p:nvSpPr>
        <p:spPr>
          <a:xfrm>
            <a:off x="7942016" y="4868572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Rectangle 66"/>
          <p:cNvSpPr/>
          <p:nvPr/>
        </p:nvSpPr>
        <p:spPr>
          <a:xfrm>
            <a:off x="9594768" y="1537522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Rectangle 67"/>
          <p:cNvSpPr/>
          <p:nvPr/>
        </p:nvSpPr>
        <p:spPr>
          <a:xfrm>
            <a:off x="11030802" y="1663072"/>
            <a:ext cx="944783" cy="567905"/>
          </a:xfrm>
          <a:prstGeom prst="rect">
            <a:avLst/>
          </a:prstGeom>
          <a:solidFill>
            <a:srgbClr val="BD92D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Rectangle 68"/>
          <p:cNvSpPr/>
          <p:nvPr/>
        </p:nvSpPr>
        <p:spPr>
          <a:xfrm>
            <a:off x="-43959" y="4247743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70550" y="218599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51780" y="291050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837865" y="486857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25,7%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481427" y="151636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963717" y="1645204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9243" y="2957541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Rectangle 75"/>
          <p:cNvSpPr/>
          <p:nvPr/>
        </p:nvSpPr>
        <p:spPr>
          <a:xfrm>
            <a:off x="2867297" y="2960159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Rectangle 76"/>
          <p:cNvSpPr/>
          <p:nvPr/>
        </p:nvSpPr>
        <p:spPr>
          <a:xfrm>
            <a:off x="7316259" y="2891221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Rectangle 77"/>
          <p:cNvSpPr/>
          <p:nvPr/>
        </p:nvSpPr>
        <p:spPr>
          <a:xfrm>
            <a:off x="6838405" y="4760551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Rectangle 78"/>
          <p:cNvSpPr/>
          <p:nvPr/>
        </p:nvSpPr>
        <p:spPr>
          <a:xfrm>
            <a:off x="9471149" y="5129507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Rectangle 79"/>
          <p:cNvSpPr/>
          <p:nvPr/>
        </p:nvSpPr>
        <p:spPr>
          <a:xfrm>
            <a:off x="10856374" y="5081641"/>
            <a:ext cx="944783" cy="567905"/>
          </a:xfrm>
          <a:prstGeom prst="rect">
            <a:avLst/>
          </a:prstGeom>
          <a:solidFill>
            <a:srgbClr val="FF9D3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Rectangle 81"/>
          <p:cNvSpPr/>
          <p:nvPr/>
        </p:nvSpPr>
        <p:spPr>
          <a:xfrm>
            <a:off x="-44275" y="2945765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777758" y="2971935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251830" y="289121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755160" y="474689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9418511" y="511261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783042" y="5086329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84153" y="4939897"/>
            <a:ext cx="328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 до НАТО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00397" y="3642638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dirty="0"/>
          </a:p>
        </p:txBody>
      </p:sp>
      <p:sp>
        <p:nvSpPr>
          <p:cNvPr id="90" name="Rectangle 89"/>
          <p:cNvSpPr/>
          <p:nvPr/>
        </p:nvSpPr>
        <p:spPr>
          <a:xfrm>
            <a:off x="1019614" y="5578633"/>
            <a:ext cx="4536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військовий союз з Росією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15179" y="2975295"/>
            <a:ext cx="3308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00397" y="4309594"/>
            <a:ext cx="3684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важко сказати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5512" y="3572959"/>
            <a:ext cx="3684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позаблоковий 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статус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014168" y="6262121"/>
            <a:ext cx="4111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військовий союз із США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10306390" y="4665191"/>
            <a:ext cx="367879" cy="101532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10662746" y="1550365"/>
            <a:ext cx="119997" cy="59128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4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0" y="-12865"/>
            <a:ext cx="121920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Територіальні відмінності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українців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інтеграційного напрямку України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04" y="0"/>
            <a:ext cx="9997996" cy="6858000"/>
          </a:xfrm>
          <a:prstGeom prst="rect">
            <a:avLst/>
          </a:prstGeom>
        </p:spPr>
      </p:pic>
      <p:sp>
        <p:nvSpPr>
          <p:cNvPr id="10" name="Flowchart: Preparation 9"/>
          <p:cNvSpPr/>
          <p:nvPr/>
        </p:nvSpPr>
        <p:spPr>
          <a:xfrm>
            <a:off x="86263" y="3709358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Flowchart: Preparation 10"/>
          <p:cNvSpPr/>
          <p:nvPr/>
        </p:nvSpPr>
        <p:spPr>
          <a:xfrm>
            <a:off x="86262" y="4508739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Flowchart: Preparation 11"/>
          <p:cNvSpPr/>
          <p:nvPr/>
        </p:nvSpPr>
        <p:spPr>
          <a:xfrm>
            <a:off x="86262" y="5308120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Flowchart: Preparation 12"/>
          <p:cNvSpPr/>
          <p:nvPr/>
        </p:nvSpPr>
        <p:spPr>
          <a:xfrm>
            <a:off x="86261" y="6107501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Flowchart: Preparation 13"/>
          <p:cNvSpPr/>
          <p:nvPr/>
        </p:nvSpPr>
        <p:spPr>
          <a:xfrm>
            <a:off x="10642060" y="2202610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Flowchart: Preparation 14"/>
          <p:cNvSpPr/>
          <p:nvPr/>
        </p:nvSpPr>
        <p:spPr>
          <a:xfrm>
            <a:off x="9258994" y="1959629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Flowchart: Preparation 15"/>
          <p:cNvSpPr/>
          <p:nvPr/>
        </p:nvSpPr>
        <p:spPr>
          <a:xfrm>
            <a:off x="6167866" y="1774165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Flowchart: Preparation 16"/>
          <p:cNvSpPr/>
          <p:nvPr/>
        </p:nvSpPr>
        <p:spPr>
          <a:xfrm>
            <a:off x="3930769" y="1092678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Flowchart: Preparation 17"/>
          <p:cNvSpPr/>
          <p:nvPr/>
        </p:nvSpPr>
        <p:spPr>
          <a:xfrm>
            <a:off x="6157116" y="3869652"/>
            <a:ext cx="1000665" cy="681487"/>
          </a:xfrm>
          <a:prstGeom prst="flowChartPreparati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Flowchart: Preparation 18"/>
          <p:cNvSpPr/>
          <p:nvPr/>
        </p:nvSpPr>
        <p:spPr>
          <a:xfrm>
            <a:off x="10107256" y="2951669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Flowchart: Preparation 19"/>
          <p:cNvSpPr/>
          <p:nvPr/>
        </p:nvSpPr>
        <p:spPr>
          <a:xfrm>
            <a:off x="9087856" y="2770515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Flowchart: Preparation 20"/>
          <p:cNvSpPr/>
          <p:nvPr/>
        </p:nvSpPr>
        <p:spPr>
          <a:xfrm>
            <a:off x="7089377" y="4213991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Flowchart: Preparation 21"/>
          <p:cNvSpPr/>
          <p:nvPr/>
        </p:nvSpPr>
        <p:spPr>
          <a:xfrm>
            <a:off x="6150630" y="2631056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Flowchart: Preparation 22"/>
          <p:cNvSpPr/>
          <p:nvPr/>
        </p:nvSpPr>
        <p:spPr>
          <a:xfrm>
            <a:off x="3922151" y="1949569"/>
            <a:ext cx="1000665" cy="681487"/>
          </a:xfrm>
          <a:prstGeom prst="flowChartPreparat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Flowchart: Preparation 23"/>
          <p:cNvSpPr/>
          <p:nvPr/>
        </p:nvSpPr>
        <p:spPr>
          <a:xfrm>
            <a:off x="10412062" y="3787712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Flowchart: Preparation 24"/>
          <p:cNvSpPr/>
          <p:nvPr/>
        </p:nvSpPr>
        <p:spPr>
          <a:xfrm>
            <a:off x="8896685" y="3544731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Flowchart: Preparation 25"/>
          <p:cNvSpPr/>
          <p:nvPr/>
        </p:nvSpPr>
        <p:spPr>
          <a:xfrm>
            <a:off x="8021638" y="4580594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Flowchart: Preparation 26"/>
          <p:cNvSpPr/>
          <p:nvPr/>
        </p:nvSpPr>
        <p:spPr>
          <a:xfrm>
            <a:off x="7335341" y="1774164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Flowchart: Preparation 27"/>
          <p:cNvSpPr/>
          <p:nvPr/>
        </p:nvSpPr>
        <p:spPr>
          <a:xfrm>
            <a:off x="3930769" y="2806460"/>
            <a:ext cx="1000665" cy="681487"/>
          </a:xfrm>
          <a:prstGeom prst="flowChartPreparation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Flowchart: Preparation 28"/>
          <p:cNvSpPr/>
          <p:nvPr/>
        </p:nvSpPr>
        <p:spPr>
          <a:xfrm>
            <a:off x="11142392" y="2971798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Flowchart: Preparation 29"/>
          <p:cNvSpPr/>
          <p:nvPr/>
        </p:nvSpPr>
        <p:spPr>
          <a:xfrm>
            <a:off x="9244658" y="4334045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Flowchart: Preparation 30"/>
          <p:cNvSpPr/>
          <p:nvPr/>
        </p:nvSpPr>
        <p:spPr>
          <a:xfrm>
            <a:off x="6265720" y="4806347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Flowchart: Preparation 31"/>
          <p:cNvSpPr/>
          <p:nvPr/>
        </p:nvSpPr>
        <p:spPr>
          <a:xfrm>
            <a:off x="7336781" y="2631055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Flowchart: Preparation 32"/>
          <p:cNvSpPr/>
          <p:nvPr/>
        </p:nvSpPr>
        <p:spPr>
          <a:xfrm>
            <a:off x="2938709" y="2429772"/>
            <a:ext cx="1000665" cy="681487"/>
          </a:xfrm>
          <a:prstGeom prst="flowChartPreparation">
            <a:avLst/>
          </a:prstGeom>
          <a:solidFill>
            <a:srgbClr val="BD92DE"/>
          </a:solidFill>
          <a:ln>
            <a:solidFill>
              <a:srgbClr val="A568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Rectangle 33"/>
          <p:cNvSpPr/>
          <p:nvPr/>
        </p:nvSpPr>
        <p:spPr>
          <a:xfrm>
            <a:off x="3834680" y="114156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87,7%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20" y="376614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87,7%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33811" y="1830954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08066" y="392644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19220" y="2022534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584786" y="225940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53608" y="2006359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9828" y="457308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08066" y="268640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9601" y="426359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22303" y="282227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062683" y="302858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73709" y="2878344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066" y="534029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67394" y="185395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991862" y="4649268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28,4%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857079" y="3615716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32,2%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408005" y="384377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89254" y="248367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482" y="6161413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05284" y="2694321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230665" y="4874610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244007" y="4389932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1094920" y="3028587"/>
            <a:ext cx="1192842" cy="5679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10,9%</a:t>
            </a:r>
            <a:endParaRPr lang="uk-UA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52348" y="3802452"/>
            <a:ext cx="328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 до ЄС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147655" y="4618649"/>
            <a:ext cx="4125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 до Митного Союзу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147655" y="5262081"/>
            <a:ext cx="4125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неприєднання ні до ЄС,     </a:t>
            </a:r>
          </a:p>
          <a:p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ні до Митного Союзу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194262" y="6193899"/>
            <a:ext cx="4125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важко відповісти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9" t="22277" r="24649" b="8337"/>
          <a:stretch/>
        </p:blipFill>
        <p:spPr>
          <a:xfrm>
            <a:off x="-1" y="0"/>
            <a:ext cx="8074325" cy="68759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36</a:t>
            </a:fld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8074323" y="2006812"/>
            <a:ext cx="41176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uk-UA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Ставлення населення</a:t>
            </a:r>
            <a:r>
              <a:rPr lang="uk-UA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утворення УПА   в   1942   р. (2015 рік)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7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3" y="372433"/>
            <a:ext cx="11529897" cy="6485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00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Диференціація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ментальності населення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Революції Гідності 2014 року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1767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Територіальні відмінності </a:t>
            </a:r>
          </a:p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електоральних уподобань</a:t>
            </a:r>
          </a:p>
        </p:txBody>
      </p:sp>
      <p:sp>
        <p:nvSpPr>
          <p:cNvPr id="10" name="Freeform 9"/>
          <p:cNvSpPr/>
          <p:nvPr/>
        </p:nvSpPr>
        <p:spPr>
          <a:xfrm>
            <a:off x="8037576" y="3369269"/>
            <a:ext cx="2502408" cy="1484376"/>
          </a:xfrm>
          <a:custGeom>
            <a:avLst/>
            <a:gdLst>
              <a:gd name="connsiteX0" fmla="*/ 1993392 w 1993392"/>
              <a:gd name="connsiteY0" fmla="*/ 0 h 1271016"/>
              <a:gd name="connsiteX1" fmla="*/ 1828800 w 1993392"/>
              <a:gd name="connsiteY1" fmla="*/ 118872 h 1271016"/>
              <a:gd name="connsiteX2" fmla="*/ 1837944 w 1993392"/>
              <a:gd name="connsiteY2" fmla="*/ 265176 h 1271016"/>
              <a:gd name="connsiteX3" fmla="*/ 1947672 w 1993392"/>
              <a:gd name="connsiteY3" fmla="*/ 329184 h 1271016"/>
              <a:gd name="connsiteX4" fmla="*/ 1984248 w 1993392"/>
              <a:gd name="connsiteY4" fmla="*/ 411480 h 1271016"/>
              <a:gd name="connsiteX5" fmla="*/ 1947672 w 1993392"/>
              <a:gd name="connsiteY5" fmla="*/ 493776 h 1271016"/>
              <a:gd name="connsiteX6" fmla="*/ 1865376 w 1993392"/>
              <a:gd name="connsiteY6" fmla="*/ 548640 h 1271016"/>
              <a:gd name="connsiteX7" fmla="*/ 1700784 w 1993392"/>
              <a:gd name="connsiteY7" fmla="*/ 640080 h 1271016"/>
              <a:gd name="connsiteX8" fmla="*/ 1609344 w 1993392"/>
              <a:gd name="connsiteY8" fmla="*/ 758952 h 1271016"/>
              <a:gd name="connsiteX9" fmla="*/ 1490472 w 1993392"/>
              <a:gd name="connsiteY9" fmla="*/ 731520 h 1271016"/>
              <a:gd name="connsiteX10" fmla="*/ 1444752 w 1993392"/>
              <a:gd name="connsiteY10" fmla="*/ 777240 h 1271016"/>
              <a:gd name="connsiteX11" fmla="*/ 1307592 w 1993392"/>
              <a:gd name="connsiteY11" fmla="*/ 822960 h 1271016"/>
              <a:gd name="connsiteX12" fmla="*/ 1216152 w 1993392"/>
              <a:gd name="connsiteY12" fmla="*/ 896112 h 1271016"/>
              <a:gd name="connsiteX13" fmla="*/ 1325880 w 1993392"/>
              <a:gd name="connsiteY13" fmla="*/ 987552 h 1271016"/>
              <a:gd name="connsiteX14" fmla="*/ 1362456 w 1993392"/>
              <a:gd name="connsiteY14" fmla="*/ 1088136 h 1271016"/>
              <a:gd name="connsiteX15" fmla="*/ 1261872 w 1993392"/>
              <a:gd name="connsiteY15" fmla="*/ 1124712 h 1271016"/>
              <a:gd name="connsiteX16" fmla="*/ 1152144 w 1993392"/>
              <a:gd name="connsiteY16" fmla="*/ 1216152 h 1271016"/>
              <a:gd name="connsiteX17" fmla="*/ 1033272 w 1993392"/>
              <a:gd name="connsiteY17" fmla="*/ 1271016 h 1271016"/>
              <a:gd name="connsiteX18" fmla="*/ 923544 w 1993392"/>
              <a:gd name="connsiteY18" fmla="*/ 1216152 h 1271016"/>
              <a:gd name="connsiteX19" fmla="*/ 841248 w 1993392"/>
              <a:gd name="connsiteY19" fmla="*/ 1143000 h 1271016"/>
              <a:gd name="connsiteX20" fmla="*/ 676656 w 1993392"/>
              <a:gd name="connsiteY20" fmla="*/ 1078992 h 1271016"/>
              <a:gd name="connsiteX21" fmla="*/ 484632 w 1993392"/>
              <a:gd name="connsiteY21" fmla="*/ 1088136 h 1271016"/>
              <a:gd name="connsiteX22" fmla="*/ 356616 w 1993392"/>
              <a:gd name="connsiteY22" fmla="*/ 1097280 h 1271016"/>
              <a:gd name="connsiteX23" fmla="*/ 219456 w 1993392"/>
              <a:gd name="connsiteY23" fmla="*/ 1078992 h 1271016"/>
              <a:gd name="connsiteX24" fmla="*/ 118872 w 1993392"/>
              <a:gd name="connsiteY24" fmla="*/ 1106424 h 1271016"/>
              <a:gd name="connsiteX25" fmla="*/ 0 w 1993392"/>
              <a:gd name="connsiteY25" fmla="*/ 1152144 h 127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93392" h="1271016">
                <a:moveTo>
                  <a:pt x="1993392" y="0"/>
                </a:moveTo>
                <a:cubicBezTo>
                  <a:pt x="1924050" y="37338"/>
                  <a:pt x="1854708" y="74676"/>
                  <a:pt x="1828800" y="118872"/>
                </a:cubicBezTo>
                <a:cubicBezTo>
                  <a:pt x="1802892" y="163068"/>
                  <a:pt x="1818132" y="230124"/>
                  <a:pt x="1837944" y="265176"/>
                </a:cubicBezTo>
                <a:cubicBezTo>
                  <a:pt x="1857756" y="300228"/>
                  <a:pt x="1923288" y="304800"/>
                  <a:pt x="1947672" y="329184"/>
                </a:cubicBezTo>
                <a:cubicBezTo>
                  <a:pt x="1972056" y="353568"/>
                  <a:pt x="1984248" y="384048"/>
                  <a:pt x="1984248" y="411480"/>
                </a:cubicBezTo>
                <a:cubicBezTo>
                  <a:pt x="1984248" y="438912"/>
                  <a:pt x="1967484" y="470916"/>
                  <a:pt x="1947672" y="493776"/>
                </a:cubicBezTo>
                <a:cubicBezTo>
                  <a:pt x="1927860" y="516636"/>
                  <a:pt x="1906524" y="524256"/>
                  <a:pt x="1865376" y="548640"/>
                </a:cubicBezTo>
                <a:cubicBezTo>
                  <a:pt x="1824228" y="573024"/>
                  <a:pt x="1743456" y="605028"/>
                  <a:pt x="1700784" y="640080"/>
                </a:cubicBezTo>
                <a:cubicBezTo>
                  <a:pt x="1658112" y="675132"/>
                  <a:pt x="1644396" y="743712"/>
                  <a:pt x="1609344" y="758952"/>
                </a:cubicBezTo>
                <a:cubicBezTo>
                  <a:pt x="1574292" y="774192"/>
                  <a:pt x="1517904" y="728472"/>
                  <a:pt x="1490472" y="731520"/>
                </a:cubicBezTo>
                <a:cubicBezTo>
                  <a:pt x="1463040" y="734568"/>
                  <a:pt x="1475232" y="762000"/>
                  <a:pt x="1444752" y="777240"/>
                </a:cubicBezTo>
                <a:cubicBezTo>
                  <a:pt x="1414272" y="792480"/>
                  <a:pt x="1345692" y="803148"/>
                  <a:pt x="1307592" y="822960"/>
                </a:cubicBezTo>
                <a:cubicBezTo>
                  <a:pt x="1269492" y="842772"/>
                  <a:pt x="1213104" y="868680"/>
                  <a:pt x="1216152" y="896112"/>
                </a:cubicBezTo>
                <a:cubicBezTo>
                  <a:pt x="1219200" y="923544"/>
                  <a:pt x="1301496" y="955548"/>
                  <a:pt x="1325880" y="987552"/>
                </a:cubicBezTo>
                <a:cubicBezTo>
                  <a:pt x="1350264" y="1019556"/>
                  <a:pt x="1373124" y="1065276"/>
                  <a:pt x="1362456" y="1088136"/>
                </a:cubicBezTo>
                <a:cubicBezTo>
                  <a:pt x="1351788" y="1110996"/>
                  <a:pt x="1296924" y="1103376"/>
                  <a:pt x="1261872" y="1124712"/>
                </a:cubicBezTo>
                <a:cubicBezTo>
                  <a:pt x="1226820" y="1146048"/>
                  <a:pt x="1190244" y="1191768"/>
                  <a:pt x="1152144" y="1216152"/>
                </a:cubicBezTo>
                <a:cubicBezTo>
                  <a:pt x="1114044" y="1240536"/>
                  <a:pt x="1071372" y="1271016"/>
                  <a:pt x="1033272" y="1271016"/>
                </a:cubicBezTo>
                <a:cubicBezTo>
                  <a:pt x="995172" y="1271016"/>
                  <a:pt x="955548" y="1237488"/>
                  <a:pt x="923544" y="1216152"/>
                </a:cubicBezTo>
                <a:cubicBezTo>
                  <a:pt x="891540" y="1194816"/>
                  <a:pt x="882396" y="1165860"/>
                  <a:pt x="841248" y="1143000"/>
                </a:cubicBezTo>
                <a:cubicBezTo>
                  <a:pt x="800100" y="1120140"/>
                  <a:pt x="736092" y="1088136"/>
                  <a:pt x="676656" y="1078992"/>
                </a:cubicBezTo>
                <a:cubicBezTo>
                  <a:pt x="617220" y="1069848"/>
                  <a:pt x="537972" y="1085088"/>
                  <a:pt x="484632" y="1088136"/>
                </a:cubicBezTo>
                <a:cubicBezTo>
                  <a:pt x="431292" y="1091184"/>
                  <a:pt x="400812" y="1098804"/>
                  <a:pt x="356616" y="1097280"/>
                </a:cubicBezTo>
                <a:cubicBezTo>
                  <a:pt x="312420" y="1095756"/>
                  <a:pt x="259080" y="1077468"/>
                  <a:pt x="219456" y="1078992"/>
                </a:cubicBezTo>
                <a:cubicBezTo>
                  <a:pt x="179832" y="1080516"/>
                  <a:pt x="155448" y="1094232"/>
                  <a:pt x="118872" y="1106424"/>
                </a:cubicBezTo>
                <a:cubicBezTo>
                  <a:pt x="82296" y="1118616"/>
                  <a:pt x="41148" y="1135380"/>
                  <a:pt x="0" y="1152144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179832" y="1793691"/>
            <a:ext cx="120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Вибори до Верховної Ради України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38</a:t>
            </a:fld>
            <a:endParaRPr lang="uk-UA"/>
          </a:p>
        </p:txBody>
      </p:sp>
      <p:pic>
        <p:nvPicPr>
          <p:cNvPr id="26" name="Picture 2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6899"/>
          <a:stretch/>
        </p:blipFill>
        <p:spPr bwMode="auto">
          <a:xfrm>
            <a:off x="0" y="2255356"/>
            <a:ext cx="6027735" cy="4285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7"/>
          <a:stretch/>
        </p:blipFill>
        <p:spPr bwMode="auto">
          <a:xfrm>
            <a:off x="6183249" y="2489517"/>
            <a:ext cx="5918835" cy="404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18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3156"/>
            <a:ext cx="4937761" cy="323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/>
          <a:stretch/>
        </p:blipFill>
        <p:spPr>
          <a:xfrm>
            <a:off x="6807631" y="1408176"/>
            <a:ext cx="5384369" cy="352958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43" y="3056508"/>
            <a:ext cx="5348229" cy="3731875"/>
          </a:xfr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1127396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Електоральний чинник сепаратизму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16" y="1141877"/>
            <a:ext cx="120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Президентські вибори в Україні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60166"/>
            <a:ext cx="1532044" cy="12308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6022" y="3004576"/>
            <a:ext cx="1104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endParaRPr lang="uk-U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4430" y="5151875"/>
            <a:ext cx="1104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endParaRPr lang="uk-U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9367" y="3327741"/>
            <a:ext cx="1104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uk-UA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916" y="4098221"/>
            <a:ext cx="489527" cy="295564"/>
          </a:xfrm>
          <a:prstGeom prst="rect">
            <a:avLst/>
          </a:prstGeom>
          <a:solidFill>
            <a:srgbClr val="FF6A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Rectangle 14"/>
          <p:cNvSpPr/>
          <p:nvPr/>
        </p:nvSpPr>
        <p:spPr>
          <a:xfrm>
            <a:off x="579443" y="4044712"/>
            <a:ext cx="1806631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Леонід Кравчук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6207" y="4455485"/>
            <a:ext cx="1806631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Леонід Кучма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1716" y="5666871"/>
            <a:ext cx="489527" cy="295564"/>
          </a:xfrm>
          <a:prstGeom prst="rect">
            <a:avLst/>
          </a:prstGeom>
          <a:gradFill flip="none" rotWithShape="1">
            <a:gsLst>
              <a:gs pos="0">
                <a:srgbClr val="FF9900"/>
              </a:gs>
              <a:gs pos="50000">
                <a:srgbClr val="FFCC00"/>
              </a:gs>
              <a:gs pos="100000">
                <a:srgbClr val="FFF50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Rectangle 18"/>
          <p:cNvSpPr/>
          <p:nvPr/>
        </p:nvSpPr>
        <p:spPr>
          <a:xfrm>
            <a:off x="3381243" y="5666871"/>
            <a:ext cx="1806631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 Ющенко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64483" y="6020408"/>
            <a:ext cx="1806631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 Янукович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29472" y="5056277"/>
            <a:ext cx="489527" cy="295564"/>
          </a:xfrm>
          <a:prstGeom prst="rect">
            <a:avLst/>
          </a:prstGeom>
          <a:gradFill flip="none" rotWithShape="1">
            <a:gsLst>
              <a:gs pos="0">
                <a:srgbClr val="ED1E13"/>
              </a:gs>
              <a:gs pos="50000">
                <a:srgbClr val="FF444B"/>
              </a:gs>
              <a:gs pos="100000">
                <a:srgbClr val="F68176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Rectangle 23"/>
          <p:cNvSpPr/>
          <p:nvPr/>
        </p:nvSpPr>
        <p:spPr>
          <a:xfrm>
            <a:off x="9218999" y="5398230"/>
            <a:ext cx="1806631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 Янукович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18999" y="5059676"/>
            <a:ext cx="1959499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Юлія Тимошенко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Triangle 25"/>
          <p:cNvSpPr/>
          <p:nvPr/>
        </p:nvSpPr>
        <p:spPr>
          <a:xfrm rot="5400000">
            <a:off x="6918740" y="6255737"/>
            <a:ext cx="574892" cy="490400"/>
          </a:xfrm>
          <a:prstGeom prst="rtTriangle">
            <a:avLst/>
          </a:prstGeom>
          <a:solidFill>
            <a:srgbClr val="007CC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Rectangle 26"/>
          <p:cNvSpPr/>
          <p:nvPr/>
        </p:nvSpPr>
        <p:spPr>
          <a:xfrm>
            <a:off x="89917" y="4444965"/>
            <a:ext cx="2020986" cy="3321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Rectangle 27"/>
          <p:cNvSpPr/>
          <p:nvPr/>
        </p:nvSpPr>
        <p:spPr>
          <a:xfrm>
            <a:off x="2891715" y="6027283"/>
            <a:ext cx="2262639" cy="305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Rectangle 28"/>
          <p:cNvSpPr/>
          <p:nvPr/>
        </p:nvSpPr>
        <p:spPr>
          <a:xfrm>
            <a:off x="8729472" y="5419802"/>
            <a:ext cx="2449026" cy="3169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8729472" y="5419725"/>
            <a:ext cx="489527" cy="295564"/>
          </a:xfrm>
          <a:prstGeom prst="rect">
            <a:avLst/>
          </a:prstGeom>
          <a:gradFill flip="none" rotWithShape="1">
            <a:gsLst>
              <a:gs pos="0">
                <a:srgbClr val="8C7DF2"/>
              </a:gs>
              <a:gs pos="50000">
                <a:srgbClr val="6859FE"/>
              </a:gs>
              <a:gs pos="100000">
                <a:srgbClr val="5448D0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Rectangle 15"/>
          <p:cNvSpPr/>
          <p:nvPr/>
        </p:nvSpPr>
        <p:spPr>
          <a:xfrm>
            <a:off x="89916" y="4455485"/>
            <a:ext cx="489527" cy="295564"/>
          </a:xfrm>
          <a:prstGeom prst="rect">
            <a:avLst/>
          </a:prstGeom>
          <a:solidFill>
            <a:srgbClr val="0026FF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Rectangle 19"/>
          <p:cNvSpPr/>
          <p:nvPr/>
        </p:nvSpPr>
        <p:spPr>
          <a:xfrm>
            <a:off x="2891716" y="6022040"/>
            <a:ext cx="489527" cy="295564"/>
          </a:xfrm>
          <a:prstGeom prst="rect">
            <a:avLst/>
          </a:prstGeom>
          <a:gradFill flip="none" rotWithShape="1">
            <a:gsLst>
              <a:gs pos="0">
                <a:srgbClr val="75C5F0"/>
              </a:gs>
              <a:gs pos="50000">
                <a:srgbClr val="0093DD"/>
              </a:gs>
              <a:gs pos="100000">
                <a:srgbClr val="007CC3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64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792" y="224288"/>
            <a:ext cx="5538159" cy="2389516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8792" y="3191775"/>
            <a:ext cx="5538159" cy="327803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uk-UA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 чинники сепаратизму</a:t>
            </a:r>
            <a:endParaRPr lang="uk-UA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909" y="224289"/>
            <a:ext cx="5598543" cy="2389514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305909" y="3191775"/>
            <a:ext cx="5598543" cy="32780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уть</a:t>
            </a:r>
            <a:r>
              <a:rPr lang="uk-UA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 географічних чинників на розвиток процесів сепаратизму та їх просторово-регіональний розподіл</a:t>
            </a:r>
          </a:p>
        </p:txBody>
      </p:sp>
      <p:sp>
        <p:nvSpPr>
          <p:cNvPr id="9" name="Down Arrow 8"/>
          <p:cNvSpPr/>
          <p:nvPr/>
        </p:nvSpPr>
        <p:spPr>
          <a:xfrm>
            <a:off x="2735263" y="2613803"/>
            <a:ext cx="585216" cy="57797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Down Arrow 9"/>
          <p:cNvSpPr/>
          <p:nvPr/>
        </p:nvSpPr>
        <p:spPr>
          <a:xfrm>
            <a:off x="8926154" y="2613802"/>
            <a:ext cx="585216" cy="57797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541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9318" r="7575" b="11142"/>
          <a:stretch/>
        </p:blipFill>
        <p:spPr>
          <a:xfrm>
            <a:off x="69012" y="0"/>
            <a:ext cx="12026156" cy="6858000"/>
          </a:xfrm>
        </p:spPr>
      </p:pic>
      <p:sp>
        <p:nvSpPr>
          <p:cNvPr id="5" name="Rectangle 4"/>
          <p:cNvSpPr/>
          <p:nvPr/>
        </p:nvSpPr>
        <p:spPr>
          <a:xfrm>
            <a:off x="7550989" y="0"/>
            <a:ext cx="4641011" cy="1199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«Кримська» геостратегія 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5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770"/>
            <a:ext cx="12192000" cy="6998125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638175" y="333375"/>
            <a:ext cx="11515725" cy="6534150"/>
          </a:xfrm>
          <a:custGeom>
            <a:avLst/>
            <a:gdLst>
              <a:gd name="connsiteX0" fmla="*/ 0 w 11515725"/>
              <a:gd name="connsiteY0" fmla="*/ 0 h 6534150"/>
              <a:gd name="connsiteX1" fmla="*/ 1209675 w 11515725"/>
              <a:gd name="connsiteY1" fmla="*/ 971550 h 6534150"/>
              <a:gd name="connsiteX2" fmla="*/ 2752725 w 11515725"/>
              <a:gd name="connsiteY2" fmla="*/ 1828800 h 6534150"/>
              <a:gd name="connsiteX3" fmla="*/ 4314825 w 11515725"/>
              <a:gd name="connsiteY3" fmla="*/ 2552700 h 6534150"/>
              <a:gd name="connsiteX4" fmla="*/ 5991225 w 11515725"/>
              <a:gd name="connsiteY4" fmla="*/ 3171825 h 6534150"/>
              <a:gd name="connsiteX5" fmla="*/ 7715250 w 11515725"/>
              <a:gd name="connsiteY5" fmla="*/ 3743325 h 6534150"/>
              <a:gd name="connsiteX6" fmla="*/ 9801225 w 11515725"/>
              <a:gd name="connsiteY6" fmla="*/ 4924425 h 6534150"/>
              <a:gd name="connsiteX7" fmla="*/ 11515725 w 11515725"/>
              <a:gd name="connsiteY7" fmla="*/ 6534150 h 653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515725" h="6534150">
                <a:moveTo>
                  <a:pt x="0" y="0"/>
                </a:moveTo>
                <a:cubicBezTo>
                  <a:pt x="375444" y="333375"/>
                  <a:pt x="750888" y="666750"/>
                  <a:pt x="1209675" y="971550"/>
                </a:cubicBezTo>
                <a:cubicBezTo>
                  <a:pt x="1668462" y="1276350"/>
                  <a:pt x="2235200" y="1565275"/>
                  <a:pt x="2752725" y="1828800"/>
                </a:cubicBezTo>
                <a:cubicBezTo>
                  <a:pt x="3270250" y="2092325"/>
                  <a:pt x="3775075" y="2328863"/>
                  <a:pt x="4314825" y="2552700"/>
                </a:cubicBezTo>
                <a:cubicBezTo>
                  <a:pt x="4854575" y="2776537"/>
                  <a:pt x="5424488" y="2973388"/>
                  <a:pt x="5991225" y="3171825"/>
                </a:cubicBezTo>
                <a:cubicBezTo>
                  <a:pt x="6557962" y="3370262"/>
                  <a:pt x="7080250" y="3451225"/>
                  <a:pt x="7715250" y="3743325"/>
                </a:cubicBezTo>
                <a:cubicBezTo>
                  <a:pt x="8350250" y="4035425"/>
                  <a:pt x="9167813" y="4459288"/>
                  <a:pt x="9801225" y="4924425"/>
                </a:cubicBezTo>
                <a:cubicBezTo>
                  <a:pt x="10434637" y="5389562"/>
                  <a:pt x="11515725" y="6534150"/>
                  <a:pt x="11515725" y="6534150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5-Point Star 32"/>
          <p:cNvSpPr/>
          <p:nvPr/>
        </p:nvSpPr>
        <p:spPr>
          <a:xfrm>
            <a:off x="352241" y="-57530"/>
            <a:ext cx="350489" cy="37419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Rectangular Callout 59"/>
          <p:cNvSpPr/>
          <p:nvPr/>
        </p:nvSpPr>
        <p:spPr>
          <a:xfrm>
            <a:off x="9008850" y="-118446"/>
            <a:ext cx="3225051" cy="4042870"/>
          </a:xfrm>
          <a:prstGeom prst="wedgeRectCallout">
            <a:avLst>
              <a:gd name="adj1" fmla="val -154851"/>
              <a:gd name="adj2" fmla="val -2283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8" name="Straight Connector 37"/>
          <p:cNvCxnSpPr/>
          <p:nvPr/>
        </p:nvCxnSpPr>
        <p:spPr>
          <a:xfrm flipH="1" flipV="1">
            <a:off x="11076946" y="3622797"/>
            <a:ext cx="1115054" cy="242246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407209" y="3610420"/>
            <a:ext cx="5669737" cy="2844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4519" y="3894820"/>
            <a:ext cx="5423481" cy="1982417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 rot="21444214">
            <a:off x="5210472" y="3864948"/>
            <a:ext cx="2911758" cy="51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«Південний потік»</a:t>
            </a:r>
            <a:endParaRPr lang="uk-UA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188" r="596" b="1043"/>
          <a:stretch/>
        </p:blipFill>
        <p:spPr>
          <a:xfrm>
            <a:off x="9118239" y="-28536"/>
            <a:ext cx="3011512" cy="377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1" name="Rectangle 80"/>
          <p:cNvSpPr/>
          <p:nvPr/>
        </p:nvSpPr>
        <p:spPr>
          <a:xfrm>
            <a:off x="5289846" y="5538683"/>
            <a:ext cx="1205762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Балаклава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939001" y="4215980"/>
            <a:ext cx="1100939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Феодосія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32" y="4861922"/>
            <a:ext cx="1398650" cy="983718"/>
          </a:xfrm>
          <a:prstGeom prst="rect">
            <a:avLst/>
          </a:prstGeom>
          <a:effectLst>
            <a:glow rad="127000">
              <a:schemeClr val="bg1">
                <a:alpha val="71000"/>
              </a:schemeClr>
            </a:glo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54" y="4520175"/>
            <a:ext cx="1230789" cy="865655"/>
          </a:xfrm>
          <a:prstGeom prst="rect">
            <a:avLst/>
          </a:prstGeom>
          <a:effectLst>
            <a:glow rad="127000">
              <a:schemeClr val="bg1">
                <a:alpha val="71000"/>
              </a:schemeClr>
            </a:glow>
          </a:effectLst>
        </p:spPr>
      </p:pic>
      <p:sp>
        <p:nvSpPr>
          <p:cNvPr id="3" name="Down Arrow Callout 2"/>
          <p:cNvSpPr/>
          <p:nvPr/>
        </p:nvSpPr>
        <p:spPr>
          <a:xfrm>
            <a:off x="387636" y="5201870"/>
            <a:ext cx="3336145" cy="1634086"/>
          </a:xfrm>
          <a:prstGeom prst="downArrowCallout">
            <a:avLst>
              <a:gd name="adj1" fmla="val 16881"/>
              <a:gd name="adj2" fmla="val 21257"/>
              <a:gd name="adj3" fmla="val 22415"/>
              <a:gd name="adj4" fmla="val 669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над Чорним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морем; відновлення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впливу систему Чорноморських проток; доступ до Середземного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6573348">
            <a:off x="2836557" y="2238152"/>
            <a:ext cx="688535" cy="303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26365" r="2511" b="28026"/>
          <a:stretch/>
        </p:blipFill>
        <p:spPr>
          <a:xfrm>
            <a:off x="1598696" y="1411702"/>
            <a:ext cx="1496043" cy="372679"/>
          </a:xfrm>
          <a:prstGeom prst="rect">
            <a:avLst/>
          </a:prstGeom>
        </p:spPr>
      </p:pic>
      <p:sp>
        <p:nvSpPr>
          <p:cNvPr id="11" name="Explosion 2 10"/>
          <p:cNvSpPr/>
          <p:nvPr/>
        </p:nvSpPr>
        <p:spPr>
          <a:xfrm rot="1596614">
            <a:off x="2502767" y="2132135"/>
            <a:ext cx="1412360" cy="103077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Rectangle 35"/>
          <p:cNvSpPr/>
          <p:nvPr/>
        </p:nvSpPr>
        <p:spPr>
          <a:xfrm>
            <a:off x="2137604" y="2372882"/>
            <a:ext cx="2016345" cy="5472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 РФ</a:t>
            </a:r>
            <a:endParaRPr lang="uk-UA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-10386" y="2229612"/>
            <a:ext cx="2674777" cy="2579787"/>
          </a:xfrm>
          <a:prstGeom prst="wedgeRectCallout">
            <a:avLst>
              <a:gd name="adj1" fmla="val 134158"/>
              <a:gd name="adj2" fmla="val 634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Multiply 12"/>
          <p:cNvSpPr/>
          <p:nvPr/>
        </p:nvSpPr>
        <p:spPr>
          <a:xfrm>
            <a:off x="1138509" y="534144"/>
            <a:ext cx="2445309" cy="2127794"/>
          </a:xfrm>
          <a:prstGeom prst="mathMultiply">
            <a:avLst>
              <a:gd name="adj1" fmla="val 1910"/>
            </a:avLst>
          </a:prstGeom>
          <a:solidFill>
            <a:srgbClr val="FF0000">
              <a:alpha val="6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Rectangular Callout 13"/>
          <p:cNvSpPr/>
          <p:nvPr/>
        </p:nvSpPr>
        <p:spPr>
          <a:xfrm>
            <a:off x="3903541" y="5978758"/>
            <a:ext cx="1851516" cy="670670"/>
          </a:xfrm>
          <a:prstGeom prst="wedgeRectCallout">
            <a:avLst>
              <a:gd name="adj1" fmla="val 7982"/>
              <a:gd name="adj2" fmla="val -17565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Найзручніший порт для контролю над акваторією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343224" y="4452651"/>
            <a:ext cx="1375693" cy="3385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Севастополь</a:t>
            </a:r>
            <a:endParaRPr lang="uk-UA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701093641"/>
              </p:ext>
            </p:extLst>
          </p:nvPr>
        </p:nvGraphicFramePr>
        <p:xfrm>
          <a:off x="-1126034" y="2031308"/>
          <a:ext cx="4805118" cy="306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62" l="0" r="100000">
                        <a14:foregroundMark x1="30032" y1="32588" x2="30032" y2="32588"/>
                        <a14:foregroundMark x1="21885" y1="64058" x2="21885" y2="64058"/>
                        <a14:foregroundMark x1="50479" y1="48882" x2="50479" y2="48882"/>
                        <a14:foregroundMark x1="52396" y1="17252" x2="52396" y2="17252"/>
                        <a14:foregroundMark x1="47284" y1="33546" x2="47284" y2="33546"/>
                        <a14:foregroundMark x1="72843" y1="34665" x2="72843" y2="34665"/>
                        <a14:foregroundMark x1="79872" y1="63099" x2="79872" y2="63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2" y="3068172"/>
            <a:ext cx="898611" cy="898611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3818577" y="96505"/>
            <a:ext cx="3356257" cy="698381"/>
          </a:xfrm>
          <a:prstGeom prst="wedgeRectCallout">
            <a:avLst>
              <a:gd name="adj1" fmla="val -3367"/>
              <a:gd name="adj2" fmla="val 214713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Down Arrow Callout 56"/>
          <p:cNvSpPr/>
          <p:nvPr/>
        </p:nvSpPr>
        <p:spPr>
          <a:xfrm>
            <a:off x="5606901" y="2076651"/>
            <a:ext cx="1790821" cy="1262796"/>
          </a:xfrm>
          <a:prstGeom prst="downArrowCallout">
            <a:avLst>
              <a:gd name="adj1" fmla="val 26432"/>
              <a:gd name="adj2" fmla="val 13216"/>
              <a:gd name="adj3" fmla="val 18265"/>
              <a:gd name="adj4" fmla="val 81735"/>
            </a:avLst>
          </a:prstGeom>
          <a:solidFill>
            <a:schemeClr val="bg1">
              <a:alpha val="61000"/>
            </a:schemeClr>
          </a:solidFill>
          <a:ln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06" y="2150554"/>
            <a:ext cx="733341" cy="48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773" y="2163830"/>
            <a:ext cx="807472" cy="48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ight Arrow 30"/>
          <p:cNvSpPr/>
          <p:nvPr/>
        </p:nvSpPr>
        <p:spPr>
          <a:xfrm>
            <a:off x="5039044" y="137006"/>
            <a:ext cx="934386" cy="608030"/>
          </a:xfrm>
          <a:prstGeom prst="rightArrow">
            <a:avLst>
              <a:gd name="adj1" fmla="val 62031"/>
              <a:gd name="adj2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9" b="52123"/>
          <a:stretch/>
        </p:blipFill>
        <p:spPr>
          <a:xfrm>
            <a:off x="5670434" y="2497096"/>
            <a:ext cx="648956" cy="623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6667004" y="2429785"/>
            <a:ext cx="670149" cy="6383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05" y="3519506"/>
            <a:ext cx="1398650" cy="983718"/>
          </a:xfrm>
          <a:prstGeom prst="rect">
            <a:avLst/>
          </a:prstGeom>
          <a:effectLst>
            <a:glow rad="127000">
              <a:schemeClr val="bg1">
                <a:alpha val="71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76" y="118747"/>
            <a:ext cx="1189882" cy="6520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58" y="159142"/>
            <a:ext cx="1142530" cy="57126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7062428" y="5997937"/>
            <a:ext cx="1414554" cy="8794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084764" y="703895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Oval 47"/>
          <p:cNvSpPr/>
          <p:nvPr/>
        </p:nvSpPr>
        <p:spPr>
          <a:xfrm>
            <a:off x="3542995" y="2194138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Oval 48"/>
          <p:cNvSpPr/>
          <p:nvPr/>
        </p:nvSpPr>
        <p:spPr>
          <a:xfrm>
            <a:off x="1804213" y="1237872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Oval 49"/>
          <p:cNvSpPr/>
          <p:nvPr/>
        </p:nvSpPr>
        <p:spPr>
          <a:xfrm>
            <a:off x="2726259" y="1779042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Oval 50"/>
          <p:cNvSpPr/>
          <p:nvPr/>
        </p:nvSpPr>
        <p:spPr>
          <a:xfrm>
            <a:off x="4334227" y="2571308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Oval 62"/>
          <p:cNvSpPr/>
          <p:nvPr/>
        </p:nvSpPr>
        <p:spPr>
          <a:xfrm>
            <a:off x="9028354" y="4371398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Oval 51"/>
          <p:cNvSpPr/>
          <p:nvPr/>
        </p:nvSpPr>
        <p:spPr>
          <a:xfrm>
            <a:off x="5038339" y="2857105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Oval 52"/>
          <p:cNvSpPr/>
          <p:nvPr/>
        </p:nvSpPr>
        <p:spPr>
          <a:xfrm>
            <a:off x="5745573" y="3152519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Oval 53"/>
          <p:cNvSpPr/>
          <p:nvPr/>
        </p:nvSpPr>
        <p:spPr>
          <a:xfrm>
            <a:off x="6495608" y="3408110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Oval 54"/>
          <p:cNvSpPr/>
          <p:nvPr/>
        </p:nvSpPr>
        <p:spPr>
          <a:xfrm>
            <a:off x="7198996" y="3641611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Oval 55"/>
          <p:cNvSpPr/>
          <p:nvPr/>
        </p:nvSpPr>
        <p:spPr>
          <a:xfrm>
            <a:off x="7884607" y="3823648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Oval 63"/>
          <p:cNvSpPr/>
          <p:nvPr/>
        </p:nvSpPr>
        <p:spPr>
          <a:xfrm>
            <a:off x="9664817" y="4722834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Oval 64"/>
          <p:cNvSpPr/>
          <p:nvPr/>
        </p:nvSpPr>
        <p:spPr>
          <a:xfrm>
            <a:off x="10276129" y="5133499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Oval 65"/>
          <p:cNvSpPr/>
          <p:nvPr/>
        </p:nvSpPr>
        <p:spPr>
          <a:xfrm>
            <a:off x="10809529" y="5571219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Oval 67"/>
          <p:cNvSpPr/>
          <p:nvPr/>
        </p:nvSpPr>
        <p:spPr>
          <a:xfrm>
            <a:off x="11323879" y="6018913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Oval 68"/>
          <p:cNvSpPr/>
          <p:nvPr/>
        </p:nvSpPr>
        <p:spPr>
          <a:xfrm>
            <a:off x="11815629" y="6524515"/>
            <a:ext cx="138157" cy="1367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Rectangular Callout 69"/>
          <p:cNvSpPr/>
          <p:nvPr/>
        </p:nvSpPr>
        <p:spPr>
          <a:xfrm>
            <a:off x="8931727" y="4215980"/>
            <a:ext cx="3226309" cy="2573291"/>
          </a:xfrm>
          <a:prstGeom prst="wedgeRectCallout">
            <a:avLst>
              <a:gd name="adj1" fmla="val -118386"/>
              <a:gd name="adj2" fmla="val -21711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57" y="4380353"/>
            <a:ext cx="1307842" cy="130784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100" y="4368532"/>
            <a:ext cx="1064649" cy="136201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541" y="5646603"/>
            <a:ext cx="1221119" cy="114266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07" y="5706021"/>
            <a:ext cx="1682776" cy="112009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104689">
            <a:off x="10258187" y="5826751"/>
            <a:ext cx="819625" cy="86631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7953" r="6165" b="10677"/>
          <a:stretch/>
        </p:blipFill>
        <p:spPr>
          <a:xfrm>
            <a:off x="207034" y="-5219"/>
            <a:ext cx="11809706" cy="686784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213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613"/>
          <a:stretch/>
        </p:blipFill>
        <p:spPr>
          <a:xfrm>
            <a:off x="1" y="-1"/>
            <a:ext cx="12181113" cy="6858001"/>
          </a:xfrm>
        </p:spPr>
      </p:pic>
      <p:sp>
        <p:nvSpPr>
          <p:cNvPr id="5" name="Rectangle 4"/>
          <p:cNvSpPr/>
          <p:nvPr/>
        </p:nvSpPr>
        <p:spPr>
          <a:xfrm>
            <a:off x="4761" y="3153989"/>
            <a:ext cx="3511325" cy="3723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Straight Connector 5"/>
          <p:cNvCxnSpPr/>
          <p:nvPr/>
        </p:nvCxnSpPr>
        <p:spPr>
          <a:xfrm>
            <a:off x="63501" y="3349193"/>
            <a:ext cx="72813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7" y="3471469"/>
            <a:ext cx="631841" cy="53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2" y="4066251"/>
            <a:ext cx="499951" cy="499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7" y="4626675"/>
            <a:ext cx="460566" cy="449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9" y="5149677"/>
            <a:ext cx="452870" cy="4624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91635" y="3153989"/>
            <a:ext cx="3321140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кордон Луганської області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9485" y="3599524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/>
              <a:t> 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вугільна промисловість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1635" y="4106454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металургія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7462" y="4575506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коксохімія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6568" y="5129646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</a:t>
            </a:r>
            <a:r>
              <a:rPr lang="uk-UA" sz="1400" dirty="0" smtClean="0"/>
              <a:t> 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 промисловість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1" y="5627657"/>
            <a:ext cx="582779" cy="5323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4373" y="5754941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</a:t>
            </a:r>
            <a:r>
              <a:rPr lang="uk-UA" sz="1400" dirty="0" smtClean="0"/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машинобудування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35" y="2814884"/>
            <a:ext cx="631841" cy="53430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37517" y="3386997"/>
            <a:ext cx="137569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Лисичанськ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576" y="3868973"/>
            <a:ext cx="631841" cy="53430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994892" y="4333201"/>
            <a:ext cx="96479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90557" y="5580539"/>
            <a:ext cx="1076806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Антрацит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57" y="5130236"/>
            <a:ext cx="631841" cy="5343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46" y="4084903"/>
            <a:ext cx="631841" cy="5343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998888" y="4501466"/>
            <a:ext cx="137569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Первомайськ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03" y="3871783"/>
            <a:ext cx="582779" cy="5323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26" y="4255800"/>
            <a:ext cx="582779" cy="53237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96097" y="3865804"/>
            <a:ext cx="104502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Стаханов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23" y="4019693"/>
            <a:ext cx="582779" cy="5323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34" y="4764743"/>
            <a:ext cx="499951" cy="49995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672386" y="5180651"/>
            <a:ext cx="98995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Алчевськ</a:t>
            </a:r>
            <a:endParaRPr lang="uk-UA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51" y="4803747"/>
            <a:ext cx="460566" cy="4499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28" y="3381644"/>
            <a:ext cx="499951" cy="499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1" y="2452791"/>
            <a:ext cx="452870" cy="46240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437985" y="2233500"/>
            <a:ext cx="157188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Сєвєродонецьк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11" y="2127539"/>
            <a:ext cx="452870" cy="46240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419014" y="2516244"/>
            <a:ext cx="1571882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Рубіжне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06" y="2806589"/>
            <a:ext cx="502282" cy="66709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" y="6218035"/>
            <a:ext cx="551291" cy="732183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674373" y="6289984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</a:t>
            </a:r>
            <a:r>
              <a:rPr lang="uk-UA" sz="1400" dirty="0" smtClean="0"/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нафтопереробна промисловість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51417" y="5988563"/>
            <a:ext cx="4129697" cy="8794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Луганська область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ular Callout 57"/>
          <p:cNvSpPr/>
          <p:nvPr/>
        </p:nvSpPr>
        <p:spPr>
          <a:xfrm>
            <a:off x="250505" y="283139"/>
            <a:ext cx="2674777" cy="2579787"/>
          </a:xfrm>
          <a:prstGeom prst="wedgeRectCallout">
            <a:avLst>
              <a:gd name="adj1" fmla="val 116233"/>
              <a:gd name="adj2" fmla="val 40099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59" name="Chart 58"/>
          <p:cNvGraphicFramePr/>
          <p:nvPr>
            <p:extLst/>
          </p:nvPr>
        </p:nvGraphicFramePr>
        <p:xfrm>
          <a:off x="-1086061" y="-197585"/>
          <a:ext cx="4805118" cy="3060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60" name="Picture 5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62" l="0" r="100000">
                        <a14:foregroundMark x1="30032" y1="32588" x2="30032" y2="32588"/>
                        <a14:foregroundMark x1="21885" y1="64058" x2="21885" y2="64058"/>
                        <a14:foregroundMark x1="50479" y1="48882" x2="50479" y2="48882"/>
                        <a14:foregroundMark x1="52396" y1="17252" x2="52396" y2="17252"/>
                        <a14:foregroundMark x1="47284" y1="33546" x2="47284" y2="33546"/>
                        <a14:foregroundMark x1="72843" y1="34665" x2="72843" y2="34665"/>
                        <a14:foregroundMark x1="79872" y1="63099" x2="79872" y2="63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87" y="1053523"/>
            <a:ext cx="898611" cy="898611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2988815" y="303841"/>
            <a:ext cx="2006541" cy="1524417"/>
          </a:xfrm>
          <a:prstGeom prst="wedgeRectCallout">
            <a:avLst>
              <a:gd name="adj1" fmla="val 43763"/>
              <a:gd name="adj2" fmla="val 73441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81" y="382623"/>
            <a:ext cx="994280" cy="139199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54" y="414756"/>
            <a:ext cx="912527" cy="1334103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64" name="Rectangle 63"/>
          <p:cNvSpPr/>
          <p:nvPr/>
        </p:nvSpPr>
        <p:spPr>
          <a:xfrm>
            <a:off x="3073047" y="874235"/>
            <a:ext cx="887034" cy="932514"/>
          </a:xfrm>
          <a:prstGeom prst="rect">
            <a:avLst/>
          </a:prstGeom>
          <a:solidFill>
            <a:srgbClr val="2762B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089511" y="742424"/>
            <a:ext cx="887034" cy="1022013"/>
          </a:xfrm>
          <a:prstGeom prst="rect">
            <a:avLst/>
          </a:prstGeom>
          <a:solidFill>
            <a:srgbClr val="9A452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69%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ular Callout 65"/>
          <p:cNvSpPr/>
          <p:nvPr/>
        </p:nvSpPr>
        <p:spPr>
          <a:xfrm>
            <a:off x="5790360" y="44132"/>
            <a:ext cx="2006541" cy="1241205"/>
          </a:xfrm>
          <a:prstGeom prst="wedgeRectCallout">
            <a:avLst>
              <a:gd name="adj1" fmla="val -59570"/>
              <a:gd name="adj2" fmla="val 77921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35" y="256043"/>
            <a:ext cx="733341" cy="48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02" y="269319"/>
            <a:ext cx="807472" cy="48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9" b="52123"/>
          <a:stretch/>
        </p:blipFill>
        <p:spPr>
          <a:xfrm>
            <a:off x="5949263" y="602585"/>
            <a:ext cx="648956" cy="6230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0" b="50946"/>
          <a:stretch/>
        </p:blipFill>
        <p:spPr>
          <a:xfrm>
            <a:off x="6945833" y="535274"/>
            <a:ext cx="670149" cy="638324"/>
          </a:xfrm>
          <a:prstGeom prst="rect">
            <a:avLst/>
          </a:prstGeom>
        </p:spPr>
      </p:pic>
      <p:sp>
        <p:nvSpPr>
          <p:cNvPr id="71" name="Rectangular Callout 70"/>
          <p:cNvSpPr/>
          <p:nvPr/>
        </p:nvSpPr>
        <p:spPr>
          <a:xfrm>
            <a:off x="9883436" y="3760011"/>
            <a:ext cx="2253894" cy="2167078"/>
          </a:xfrm>
          <a:prstGeom prst="wedgeRectCallout">
            <a:avLst>
              <a:gd name="adj1" fmla="val -148629"/>
              <a:gd name="adj2" fmla="val 654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90" y="4452799"/>
            <a:ext cx="951418" cy="6332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258" y="4488529"/>
            <a:ext cx="951418" cy="633288"/>
          </a:xfrm>
          <a:prstGeom prst="rect">
            <a:avLst/>
          </a:prstGeom>
        </p:spPr>
      </p:pic>
      <p:sp>
        <p:nvSpPr>
          <p:cNvPr id="74" name="Minus 73"/>
          <p:cNvSpPr/>
          <p:nvPr/>
        </p:nvSpPr>
        <p:spPr>
          <a:xfrm>
            <a:off x="11306439" y="4624338"/>
            <a:ext cx="483055" cy="227222"/>
          </a:xfrm>
          <a:prstGeom prst="mathMinus">
            <a:avLst>
              <a:gd name="adj1" fmla="val 1437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Rectangle 74"/>
          <p:cNvSpPr/>
          <p:nvPr/>
        </p:nvSpPr>
        <p:spPr>
          <a:xfrm>
            <a:off x="9662263" y="5003759"/>
            <a:ext cx="1680204" cy="923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4.35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-бюджет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1034365" y="5082311"/>
            <a:ext cx="109397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9.42 дотацій</a:t>
            </a:r>
          </a:p>
        </p:txBody>
      </p:sp>
      <p:sp>
        <p:nvSpPr>
          <p:cNvPr id="77" name="Plus 76"/>
          <p:cNvSpPr/>
          <p:nvPr/>
        </p:nvSpPr>
        <p:spPr>
          <a:xfrm>
            <a:off x="10219059" y="4491056"/>
            <a:ext cx="503943" cy="506828"/>
          </a:xfrm>
          <a:prstGeom prst="mathPlus">
            <a:avLst>
              <a:gd name="adj1" fmla="val 8090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Rectangle 77"/>
          <p:cNvSpPr/>
          <p:nvPr/>
        </p:nvSpPr>
        <p:spPr>
          <a:xfrm>
            <a:off x="10460446" y="3981780"/>
            <a:ext cx="109397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-5.07</a:t>
            </a:r>
          </a:p>
        </p:txBody>
      </p:sp>
      <p:sp>
        <p:nvSpPr>
          <p:cNvPr id="79" name="Rectangle 78"/>
          <p:cNvSpPr/>
          <p:nvPr/>
        </p:nvSpPr>
        <p:spPr>
          <a:xfrm>
            <a:off x="9957760" y="3737759"/>
            <a:ext cx="215320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р. Дані в млрд. грн.</a:t>
            </a:r>
          </a:p>
        </p:txBody>
      </p:sp>
      <p:sp>
        <p:nvSpPr>
          <p:cNvPr id="81" name="Rectangular Callout 80"/>
          <p:cNvSpPr/>
          <p:nvPr/>
        </p:nvSpPr>
        <p:spPr>
          <a:xfrm>
            <a:off x="7909113" y="56345"/>
            <a:ext cx="4201856" cy="3650642"/>
          </a:xfrm>
          <a:prstGeom prst="wedgeRectCallout">
            <a:avLst>
              <a:gd name="adj1" fmla="val -72303"/>
              <a:gd name="adj2" fmla="val 32251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3874" b="33127"/>
          <a:stretch/>
        </p:blipFill>
        <p:spPr>
          <a:xfrm>
            <a:off x="8397050" y="61073"/>
            <a:ext cx="3497669" cy="112139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6508" b="12539"/>
          <a:stretch/>
        </p:blipFill>
        <p:spPr>
          <a:xfrm>
            <a:off x="8404235" y="1159161"/>
            <a:ext cx="3344200" cy="204323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6"/>
          <a:stretch/>
        </p:blipFill>
        <p:spPr>
          <a:xfrm>
            <a:off x="10414680" y="2350968"/>
            <a:ext cx="1707767" cy="1350488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6"/>
          <a:stretch/>
        </p:blipFill>
        <p:spPr>
          <a:xfrm flipH="1">
            <a:off x="7878215" y="2329641"/>
            <a:ext cx="1707767" cy="1350488"/>
          </a:xfrm>
          <a:prstGeom prst="rect">
            <a:avLst/>
          </a:prstGeom>
          <a:effectLst>
            <a:glow rad="228600">
              <a:schemeClr val="bg1">
                <a:alpha val="80000"/>
              </a:schemeClr>
            </a:glow>
          </a:effectLst>
        </p:spPr>
      </p:pic>
      <p:sp>
        <p:nvSpPr>
          <p:cNvPr id="88" name="Rectangular Callout 87"/>
          <p:cNvSpPr/>
          <p:nvPr/>
        </p:nvSpPr>
        <p:spPr>
          <a:xfrm>
            <a:off x="3660182" y="5014752"/>
            <a:ext cx="2006541" cy="1805364"/>
          </a:xfrm>
          <a:prstGeom prst="wedgeRectCallout">
            <a:avLst>
              <a:gd name="adj1" fmla="val 69957"/>
              <a:gd name="adj2" fmla="val -49643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0" y="6024954"/>
            <a:ext cx="919547" cy="86047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27" y="5347080"/>
            <a:ext cx="898593" cy="59882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22" y="5264694"/>
            <a:ext cx="1010915" cy="67529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44" y="6024954"/>
            <a:ext cx="1130535" cy="75251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104689">
            <a:off x="4458131" y="6166675"/>
            <a:ext cx="513778" cy="54304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4252" y="4909394"/>
            <a:ext cx="899059" cy="1198746"/>
          </a:xfrm>
          <a:prstGeom prst="rect">
            <a:avLst/>
          </a:prstGeom>
          <a:effectLst>
            <a:glow rad="63500">
              <a:schemeClr val="bg1">
                <a:alpha val="56000"/>
              </a:schemeClr>
            </a:glow>
          </a:effec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64" y="4894212"/>
            <a:ext cx="899059" cy="1198746"/>
          </a:xfrm>
          <a:prstGeom prst="rect">
            <a:avLst/>
          </a:prstGeom>
          <a:effectLst>
            <a:glow rad="63500">
              <a:schemeClr val="bg1">
                <a:alpha val="56000"/>
              </a:schemeClr>
            </a:glo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31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8"/>
          <a:stretch/>
        </p:blipFill>
        <p:spPr>
          <a:xfrm>
            <a:off x="0" y="-75816"/>
            <a:ext cx="12274317" cy="6858000"/>
          </a:xfrm>
        </p:spPr>
      </p:pic>
      <p:sp>
        <p:nvSpPr>
          <p:cNvPr id="5" name="Freeform 4"/>
          <p:cNvSpPr/>
          <p:nvPr/>
        </p:nvSpPr>
        <p:spPr>
          <a:xfrm>
            <a:off x="3834881" y="1080506"/>
            <a:ext cx="3610947" cy="505699"/>
          </a:xfrm>
          <a:custGeom>
            <a:avLst/>
            <a:gdLst>
              <a:gd name="connsiteX0" fmla="*/ 0 w 3610947"/>
              <a:gd name="connsiteY0" fmla="*/ 385317 h 385317"/>
              <a:gd name="connsiteX1" fmla="*/ 317241 w 3610947"/>
              <a:gd name="connsiteY1" fmla="*/ 264019 h 385317"/>
              <a:gd name="connsiteX2" fmla="*/ 821094 w 3610947"/>
              <a:gd name="connsiteY2" fmla="*/ 133390 h 385317"/>
              <a:gd name="connsiteX3" fmla="*/ 1642188 w 3610947"/>
              <a:gd name="connsiteY3" fmla="*/ 30754 h 385317"/>
              <a:gd name="connsiteX4" fmla="*/ 2388637 w 3610947"/>
              <a:gd name="connsiteY4" fmla="*/ 2762 h 385317"/>
              <a:gd name="connsiteX5" fmla="*/ 3088433 w 3610947"/>
              <a:gd name="connsiteY5" fmla="*/ 86737 h 385317"/>
              <a:gd name="connsiteX6" fmla="*/ 3610947 w 3610947"/>
              <a:gd name="connsiteY6" fmla="*/ 273350 h 38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0947" h="385317">
                <a:moveTo>
                  <a:pt x="0" y="385317"/>
                </a:moveTo>
                <a:cubicBezTo>
                  <a:pt x="90196" y="345662"/>
                  <a:pt x="180392" y="306007"/>
                  <a:pt x="317241" y="264019"/>
                </a:cubicBezTo>
                <a:cubicBezTo>
                  <a:pt x="454090" y="222031"/>
                  <a:pt x="600270" y="172267"/>
                  <a:pt x="821094" y="133390"/>
                </a:cubicBezTo>
                <a:cubicBezTo>
                  <a:pt x="1041918" y="94513"/>
                  <a:pt x="1380931" y="52525"/>
                  <a:pt x="1642188" y="30754"/>
                </a:cubicBezTo>
                <a:cubicBezTo>
                  <a:pt x="1903445" y="8983"/>
                  <a:pt x="2147596" y="-6568"/>
                  <a:pt x="2388637" y="2762"/>
                </a:cubicBezTo>
                <a:cubicBezTo>
                  <a:pt x="2629678" y="12092"/>
                  <a:pt x="2884715" y="41639"/>
                  <a:pt x="3088433" y="86737"/>
                </a:cubicBezTo>
                <a:cubicBezTo>
                  <a:pt x="3292151" y="131835"/>
                  <a:pt x="3451549" y="202592"/>
                  <a:pt x="3610947" y="273350"/>
                </a:cubicBezTo>
              </a:path>
            </a:pathLst>
          </a:custGeom>
          <a:noFill/>
          <a:ln w="57150">
            <a:solidFill>
              <a:srgbClr val="FF0028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5244633" y="636334"/>
            <a:ext cx="1529391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км</a:t>
            </a:r>
          </a:p>
        </p:txBody>
      </p:sp>
      <p:sp>
        <p:nvSpPr>
          <p:cNvPr id="8" name="Freeform 7"/>
          <p:cNvSpPr/>
          <p:nvPr/>
        </p:nvSpPr>
        <p:spPr>
          <a:xfrm>
            <a:off x="3312367" y="1306287"/>
            <a:ext cx="4133461" cy="643812"/>
          </a:xfrm>
          <a:custGeom>
            <a:avLst/>
            <a:gdLst>
              <a:gd name="connsiteX0" fmla="*/ 0 w 4124131"/>
              <a:gd name="connsiteY0" fmla="*/ 597981 h 597981"/>
              <a:gd name="connsiteX1" fmla="*/ 550506 w 4124131"/>
              <a:gd name="connsiteY1" fmla="*/ 458022 h 597981"/>
              <a:gd name="connsiteX2" fmla="*/ 886409 w 4124131"/>
              <a:gd name="connsiteY2" fmla="*/ 364716 h 597981"/>
              <a:gd name="connsiteX3" fmla="*/ 1539551 w 4124131"/>
              <a:gd name="connsiteY3" fmla="*/ 159442 h 597981"/>
              <a:gd name="connsiteX4" fmla="*/ 2239347 w 4124131"/>
              <a:gd name="connsiteY4" fmla="*/ 38144 h 597981"/>
              <a:gd name="connsiteX5" fmla="*/ 2920482 w 4124131"/>
              <a:gd name="connsiteY5" fmla="*/ 822 h 597981"/>
              <a:gd name="connsiteX6" fmla="*/ 3592286 w 4124131"/>
              <a:gd name="connsiteY6" fmla="*/ 66136 h 597981"/>
              <a:gd name="connsiteX7" fmla="*/ 4124131 w 4124131"/>
              <a:gd name="connsiteY7" fmla="*/ 122120 h 59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4131" h="597981">
                <a:moveTo>
                  <a:pt x="0" y="597981"/>
                </a:moveTo>
                <a:lnTo>
                  <a:pt x="550506" y="458022"/>
                </a:lnTo>
                <a:cubicBezTo>
                  <a:pt x="698241" y="419145"/>
                  <a:pt x="721568" y="414479"/>
                  <a:pt x="886409" y="364716"/>
                </a:cubicBezTo>
                <a:cubicBezTo>
                  <a:pt x="1051250" y="314953"/>
                  <a:pt x="1314061" y="213871"/>
                  <a:pt x="1539551" y="159442"/>
                </a:cubicBezTo>
                <a:cubicBezTo>
                  <a:pt x="1765041" y="105013"/>
                  <a:pt x="2009192" y="64581"/>
                  <a:pt x="2239347" y="38144"/>
                </a:cubicBezTo>
                <a:cubicBezTo>
                  <a:pt x="2469502" y="11707"/>
                  <a:pt x="2694992" y="-3843"/>
                  <a:pt x="2920482" y="822"/>
                </a:cubicBezTo>
                <a:cubicBezTo>
                  <a:pt x="3145972" y="5487"/>
                  <a:pt x="3592286" y="66136"/>
                  <a:pt x="3592286" y="66136"/>
                </a:cubicBezTo>
                <a:lnTo>
                  <a:pt x="4124131" y="122120"/>
                </a:lnTo>
              </a:path>
            </a:pathLst>
          </a:custGeom>
          <a:noFill/>
          <a:ln w="571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5061131" y="1288766"/>
            <a:ext cx="1529391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553 км</a:t>
            </a:r>
          </a:p>
        </p:txBody>
      </p:sp>
      <p:sp>
        <p:nvSpPr>
          <p:cNvPr id="10" name="Freeform 9"/>
          <p:cNvSpPr/>
          <p:nvPr/>
        </p:nvSpPr>
        <p:spPr>
          <a:xfrm>
            <a:off x="2836506" y="684232"/>
            <a:ext cx="1138335" cy="202176"/>
          </a:xfrm>
          <a:custGeom>
            <a:avLst/>
            <a:gdLst>
              <a:gd name="connsiteX0" fmla="*/ 0 w 1138335"/>
              <a:gd name="connsiteY0" fmla="*/ 202176 h 202176"/>
              <a:gd name="connsiteX1" fmla="*/ 214604 w 1138335"/>
              <a:gd name="connsiteY1" fmla="*/ 90209 h 202176"/>
              <a:gd name="connsiteX2" fmla="*/ 475861 w 1138335"/>
              <a:gd name="connsiteY2" fmla="*/ 15564 h 202176"/>
              <a:gd name="connsiteX3" fmla="*/ 821094 w 1138335"/>
              <a:gd name="connsiteY3" fmla="*/ 6233 h 202176"/>
              <a:gd name="connsiteX4" fmla="*/ 1138335 w 1138335"/>
              <a:gd name="connsiteY4" fmla="*/ 90209 h 20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335" h="202176">
                <a:moveTo>
                  <a:pt x="0" y="202176"/>
                </a:moveTo>
                <a:cubicBezTo>
                  <a:pt x="67647" y="161743"/>
                  <a:pt x="135294" y="121311"/>
                  <a:pt x="214604" y="90209"/>
                </a:cubicBezTo>
                <a:cubicBezTo>
                  <a:pt x="293914" y="59107"/>
                  <a:pt x="374779" y="29560"/>
                  <a:pt x="475861" y="15564"/>
                </a:cubicBezTo>
                <a:cubicBezTo>
                  <a:pt x="576943" y="1568"/>
                  <a:pt x="710682" y="-6208"/>
                  <a:pt x="821094" y="6233"/>
                </a:cubicBezTo>
                <a:cubicBezTo>
                  <a:pt x="931506" y="18674"/>
                  <a:pt x="1034920" y="54441"/>
                  <a:pt x="1138335" y="90209"/>
                </a:cubicBezTo>
              </a:path>
            </a:pathLst>
          </a:custGeom>
          <a:noFill/>
          <a:ln w="57150">
            <a:solidFill>
              <a:srgbClr val="FF0028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2531447" y="202928"/>
            <a:ext cx="1529391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+165 км</a:t>
            </a:r>
          </a:p>
        </p:txBody>
      </p:sp>
      <p:sp>
        <p:nvSpPr>
          <p:cNvPr id="14" name="Down Arrow Callout 13"/>
          <p:cNvSpPr/>
          <p:nvPr/>
        </p:nvSpPr>
        <p:spPr>
          <a:xfrm>
            <a:off x="9062408" y="202928"/>
            <a:ext cx="2705877" cy="1725241"/>
          </a:xfrm>
          <a:prstGeom prst="downArrowCallout">
            <a:avLst>
              <a:gd name="adj1" fmla="val 38553"/>
              <a:gd name="adj2" fmla="val 18912"/>
              <a:gd name="adj3" fmla="val 21100"/>
              <a:gd name="adj4" fmla="val 78900"/>
            </a:avLst>
          </a:prstGeom>
          <a:solidFill>
            <a:srgbClr val="C1E7A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наступний найбільш вірогідний регіон російської агресії</a:t>
            </a:r>
            <a:endParaRPr lang="uk-UA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4060837" y="57526"/>
            <a:ext cx="3301015" cy="886408"/>
          </a:xfrm>
          <a:prstGeom prst="leftArrow">
            <a:avLst/>
          </a:prstGeom>
          <a:solidFill>
            <a:srgbClr val="C1E7A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 рос. кордону на захід 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891369" y="2369978"/>
            <a:ext cx="3497970" cy="2761859"/>
          </a:xfrm>
          <a:prstGeom prst="downArrow">
            <a:avLst/>
          </a:prstGeom>
          <a:solidFill>
            <a:srgbClr val="C1E7A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 вигідна конфігурація для оборони та закріплення Росії в каспійському регіоні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3" r="48076" b="17007"/>
          <a:stretch/>
        </p:blipFill>
        <p:spPr>
          <a:xfrm rot="19626448">
            <a:off x="3313741" y="4037014"/>
            <a:ext cx="1220153" cy="563972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3" r="48076" b="17007"/>
          <a:stretch/>
        </p:blipFill>
        <p:spPr>
          <a:xfrm rot="19626448">
            <a:off x="4030177" y="4454377"/>
            <a:ext cx="1220153" cy="563972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3" r="48076" b="17007"/>
          <a:stretch/>
        </p:blipFill>
        <p:spPr>
          <a:xfrm rot="1973552" flipH="1">
            <a:off x="5980445" y="4454378"/>
            <a:ext cx="1220153" cy="563972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3" r="48076" b="17007"/>
          <a:stretch/>
        </p:blipFill>
        <p:spPr>
          <a:xfrm rot="1973552" flipH="1">
            <a:off x="6645856" y="4034499"/>
            <a:ext cx="1220153" cy="563972"/>
          </a:xfrm>
          <a:prstGeom prst="rect">
            <a:avLst/>
          </a:prstGeom>
          <a:effectLst>
            <a:glow rad="101600">
              <a:schemeClr val="bg1">
                <a:alpha val="59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92" r="98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19" y="2786367"/>
            <a:ext cx="1133635" cy="1133635"/>
          </a:xfrm>
          <a:prstGeom prst="rect">
            <a:avLst/>
          </a:prstGeom>
          <a:effectLst>
            <a:glow rad="88900">
              <a:schemeClr val="bg1">
                <a:alpha val="8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692" r="98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944" y="2768373"/>
            <a:ext cx="1133635" cy="1133635"/>
          </a:xfrm>
          <a:prstGeom prst="rect">
            <a:avLst/>
          </a:prstGeom>
          <a:effectLst>
            <a:glow rad="88900">
              <a:schemeClr val="bg1">
                <a:alpha val="8000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291151" y="1779095"/>
            <a:ext cx="2298534" cy="58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spc="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endParaRPr lang="uk-UA" sz="2800" spc="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89230" y="1779096"/>
            <a:ext cx="2298534" cy="58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spc="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endParaRPr lang="uk-UA" sz="2800" spc="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90317" y="1780874"/>
            <a:ext cx="3131389" cy="58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spc="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  <a:endParaRPr lang="uk-UA" sz="2800" spc="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1121304">
            <a:off x="2225804" y="695518"/>
            <a:ext cx="2298534" cy="58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pc="-15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Луганська </a:t>
            </a:r>
          </a:p>
          <a:p>
            <a:pPr algn="ctr"/>
            <a:r>
              <a:rPr lang="uk-UA" spc="-15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обл.</a:t>
            </a:r>
            <a:endParaRPr lang="uk-UA" spc="-15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2861" y="5658928"/>
            <a:ext cx="4301456" cy="1199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«Луганська» геостратегія 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357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"/>
          <a:stretch/>
        </p:blipFill>
        <p:spPr>
          <a:xfrm>
            <a:off x="2260" y="11872"/>
            <a:ext cx="12189740" cy="68680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1417" y="5988563"/>
            <a:ext cx="4129697" cy="8983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Одеська область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>
            <a:stCxn id="99" idx="0"/>
          </p:cNvCxnSpPr>
          <p:nvPr/>
        </p:nvCxnSpPr>
        <p:spPr>
          <a:xfrm>
            <a:off x="3974969" y="-2102"/>
            <a:ext cx="2796062" cy="403256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Rectangular Callout 5"/>
          <p:cNvSpPr/>
          <p:nvPr/>
        </p:nvSpPr>
        <p:spPr>
          <a:xfrm>
            <a:off x="17311" y="11872"/>
            <a:ext cx="3921702" cy="3933645"/>
          </a:xfrm>
          <a:prstGeom prst="wedgeRectCallout">
            <a:avLst>
              <a:gd name="adj1" fmla="val 82127"/>
              <a:gd name="adj2" fmla="val 81692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Rectangle 28"/>
          <p:cNvSpPr/>
          <p:nvPr/>
        </p:nvSpPr>
        <p:spPr>
          <a:xfrm>
            <a:off x="3520627" y="129535"/>
            <a:ext cx="2294413" cy="369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Придністров’я</a:t>
            </a:r>
            <a:endParaRPr lang="uk-UA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001188" y="498867"/>
            <a:ext cx="149651" cy="51408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6892506" y="2113472"/>
            <a:ext cx="5305245" cy="462039"/>
          </a:xfrm>
          <a:custGeom>
            <a:avLst/>
            <a:gdLst>
              <a:gd name="connsiteX0" fmla="*/ 5305245 w 5305245"/>
              <a:gd name="connsiteY0" fmla="*/ 0 h 462039"/>
              <a:gd name="connsiteX1" fmla="*/ 4787660 w 5305245"/>
              <a:gd name="connsiteY1" fmla="*/ 163902 h 462039"/>
              <a:gd name="connsiteX2" fmla="*/ 4019909 w 5305245"/>
              <a:gd name="connsiteY2" fmla="*/ 327803 h 462039"/>
              <a:gd name="connsiteX3" fmla="*/ 3027871 w 5305245"/>
              <a:gd name="connsiteY3" fmla="*/ 405441 h 462039"/>
              <a:gd name="connsiteX4" fmla="*/ 2113471 w 5305245"/>
              <a:gd name="connsiteY4" fmla="*/ 448573 h 462039"/>
              <a:gd name="connsiteX5" fmla="*/ 1086928 w 5305245"/>
              <a:gd name="connsiteY5" fmla="*/ 457200 h 462039"/>
              <a:gd name="connsiteX6" fmla="*/ 189781 w 5305245"/>
              <a:gd name="connsiteY6" fmla="*/ 379562 h 462039"/>
              <a:gd name="connsiteX7" fmla="*/ 0 w 5305245"/>
              <a:gd name="connsiteY7" fmla="*/ 362309 h 46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05245" h="462039">
                <a:moveTo>
                  <a:pt x="5305245" y="0"/>
                </a:moveTo>
                <a:cubicBezTo>
                  <a:pt x="5153564" y="54634"/>
                  <a:pt x="5001883" y="109268"/>
                  <a:pt x="4787660" y="163902"/>
                </a:cubicBezTo>
                <a:cubicBezTo>
                  <a:pt x="4573437" y="218536"/>
                  <a:pt x="4313207" y="287547"/>
                  <a:pt x="4019909" y="327803"/>
                </a:cubicBezTo>
                <a:cubicBezTo>
                  <a:pt x="3726611" y="368059"/>
                  <a:pt x="3345611" y="385313"/>
                  <a:pt x="3027871" y="405441"/>
                </a:cubicBezTo>
                <a:cubicBezTo>
                  <a:pt x="2710131" y="425569"/>
                  <a:pt x="2436961" y="439947"/>
                  <a:pt x="2113471" y="448573"/>
                </a:cubicBezTo>
                <a:cubicBezTo>
                  <a:pt x="1789981" y="457199"/>
                  <a:pt x="1407543" y="468702"/>
                  <a:pt x="1086928" y="457200"/>
                </a:cubicBezTo>
                <a:cubicBezTo>
                  <a:pt x="766313" y="445698"/>
                  <a:pt x="189781" y="379562"/>
                  <a:pt x="189781" y="379562"/>
                </a:cubicBezTo>
                <a:lnTo>
                  <a:pt x="0" y="362309"/>
                </a:lnTo>
              </a:path>
            </a:pathLst>
          </a:custGeom>
          <a:noFill/>
          <a:ln w="38100">
            <a:solidFill>
              <a:srgbClr val="FF0000"/>
            </a:solidFill>
            <a:prstDash val="sysDot"/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Freeform 37"/>
          <p:cNvSpPr/>
          <p:nvPr/>
        </p:nvSpPr>
        <p:spPr>
          <a:xfrm>
            <a:off x="5193102" y="2337758"/>
            <a:ext cx="1785668" cy="163902"/>
          </a:xfrm>
          <a:custGeom>
            <a:avLst/>
            <a:gdLst>
              <a:gd name="connsiteX0" fmla="*/ 1785668 w 1785668"/>
              <a:gd name="connsiteY0" fmla="*/ 163902 h 163902"/>
              <a:gd name="connsiteX1" fmla="*/ 1268083 w 1785668"/>
              <a:gd name="connsiteY1" fmla="*/ 129397 h 163902"/>
              <a:gd name="connsiteX2" fmla="*/ 767751 w 1785668"/>
              <a:gd name="connsiteY2" fmla="*/ 60385 h 163902"/>
              <a:gd name="connsiteX3" fmla="*/ 224287 w 1785668"/>
              <a:gd name="connsiteY3" fmla="*/ 17253 h 163902"/>
              <a:gd name="connsiteX4" fmla="*/ 0 w 1785668"/>
              <a:gd name="connsiteY4" fmla="*/ 0 h 16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5668" h="163902">
                <a:moveTo>
                  <a:pt x="1785668" y="163902"/>
                </a:moveTo>
                <a:cubicBezTo>
                  <a:pt x="1611702" y="155276"/>
                  <a:pt x="1437736" y="146650"/>
                  <a:pt x="1268083" y="129397"/>
                </a:cubicBezTo>
                <a:cubicBezTo>
                  <a:pt x="1098430" y="112144"/>
                  <a:pt x="941717" y="79076"/>
                  <a:pt x="767751" y="60385"/>
                </a:cubicBezTo>
                <a:cubicBezTo>
                  <a:pt x="593785" y="41694"/>
                  <a:pt x="224287" y="17253"/>
                  <a:pt x="224287" y="17253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4" name="Straight Connector 63"/>
          <p:cNvCxnSpPr/>
          <p:nvPr/>
        </p:nvCxnSpPr>
        <p:spPr>
          <a:xfrm>
            <a:off x="6782037" y="4158347"/>
            <a:ext cx="525954" cy="2699653"/>
          </a:xfrm>
          <a:prstGeom prst="line">
            <a:avLst/>
          </a:prstGeom>
          <a:ln w="57150">
            <a:solidFill>
              <a:srgbClr val="47B0FF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710237" y="6464795"/>
            <a:ext cx="2294413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3525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Дунай</a:t>
            </a:r>
            <a:endParaRPr lang="uk-UA" sz="2400" b="1" dirty="0">
              <a:solidFill>
                <a:srgbClr val="3525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857444" y="6411132"/>
            <a:ext cx="94151" cy="218268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193102" y="6450368"/>
            <a:ext cx="2191782" cy="38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3525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РФ статусу Дунайської держави</a:t>
            </a:r>
            <a:endParaRPr lang="uk-UA" sz="1600" b="1" dirty="0">
              <a:solidFill>
                <a:srgbClr val="3525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5209201" y="6273146"/>
            <a:ext cx="98541" cy="509189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83" y="3722055"/>
            <a:ext cx="578087" cy="4362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726" y="5836854"/>
            <a:ext cx="578087" cy="4362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3" y="23535"/>
            <a:ext cx="3777960" cy="38690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29" y="5940949"/>
            <a:ext cx="578087" cy="4362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98" y="5766580"/>
            <a:ext cx="578087" cy="43629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552886" y="6064296"/>
            <a:ext cx="1766505" cy="3077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Рені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32873" y="5777079"/>
            <a:ext cx="1766505" cy="3077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Ізмаїл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89843" y="5718600"/>
            <a:ext cx="1766505" cy="3077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Вилкове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93557" y="3569805"/>
            <a:ext cx="1766505" cy="3077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Одеса</a:t>
            </a:r>
            <a:endParaRPr lang="uk-UA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935" flipH="1">
            <a:off x="6764258" y="5670193"/>
            <a:ext cx="723908" cy="591678"/>
          </a:xfrm>
          <a:prstGeom prst="rect">
            <a:avLst/>
          </a:prstGeom>
          <a:effectLst>
            <a:glow rad="127000">
              <a:schemeClr val="bg1">
                <a:alpha val="71000"/>
              </a:schemeClr>
            </a:glow>
          </a:effectLst>
        </p:spPr>
      </p:pic>
      <p:sp>
        <p:nvSpPr>
          <p:cNvPr id="52" name="Rectangle 51"/>
          <p:cNvSpPr/>
          <p:nvPr/>
        </p:nvSpPr>
        <p:spPr>
          <a:xfrm>
            <a:off x="6165279" y="5106979"/>
            <a:ext cx="2541992" cy="38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525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Заключна ланка усунення України від узбережжя Чорного моря</a:t>
            </a:r>
            <a:endParaRPr lang="uk-UA" sz="1600" b="1" dirty="0">
              <a:solidFill>
                <a:srgbClr val="3525B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689725" y="4446037"/>
            <a:ext cx="46407" cy="455628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6469039" y="4822376"/>
            <a:ext cx="108447" cy="323491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Multiply 76"/>
          <p:cNvSpPr/>
          <p:nvPr/>
        </p:nvSpPr>
        <p:spPr>
          <a:xfrm rot="659344">
            <a:off x="6183552" y="5542944"/>
            <a:ext cx="1778929" cy="1210086"/>
          </a:xfrm>
          <a:prstGeom prst="mathMultiply">
            <a:avLst>
              <a:gd name="adj1" fmla="val 3111"/>
            </a:avLst>
          </a:prstGeom>
          <a:solidFill>
            <a:srgbClr val="FF0000">
              <a:alpha val="6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085936" y="5199797"/>
            <a:ext cx="284547" cy="143589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06473" y="5523350"/>
            <a:ext cx="421738" cy="6126"/>
          </a:xfrm>
          <a:prstGeom prst="straightConnector1">
            <a:avLst/>
          </a:prstGeom>
          <a:ln w="38100">
            <a:solidFill>
              <a:srgbClr val="3525B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26365" r="2511" b="28026"/>
          <a:stretch/>
        </p:blipFill>
        <p:spPr>
          <a:xfrm rot="496137">
            <a:off x="6669155" y="6226967"/>
            <a:ext cx="807720" cy="201211"/>
          </a:xfrm>
          <a:prstGeom prst="rect">
            <a:avLst/>
          </a:prstGeom>
        </p:spPr>
      </p:pic>
      <p:sp>
        <p:nvSpPr>
          <p:cNvPr id="84" name="Rectangular Callout 83"/>
          <p:cNvSpPr/>
          <p:nvPr/>
        </p:nvSpPr>
        <p:spPr>
          <a:xfrm>
            <a:off x="28697" y="3926981"/>
            <a:ext cx="3256365" cy="2775969"/>
          </a:xfrm>
          <a:prstGeom prst="wedgeRectCallout">
            <a:avLst>
              <a:gd name="adj1" fmla="val 93056"/>
              <a:gd name="adj2" fmla="val -5298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" y="3964477"/>
            <a:ext cx="3105450" cy="26649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4" t="72882" r="684" b="465"/>
          <a:stretch/>
        </p:blipFill>
        <p:spPr>
          <a:xfrm>
            <a:off x="1816441" y="5582746"/>
            <a:ext cx="1398708" cy="10699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7" name="Rectangle 86"/>
          <p:cNvSpPr/>
          <p:nvPr/>
        </p:nvSpPr>
        <p:spPr>
          <a:xfrm>
            <a:off x="1623633" y="5536787"/>
            <a:ext cx="176650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10407" y="5730019"/>
            <a:ext cx="176650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603832" y="5944872"/>
            <a:ext cx="176650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596519" y="6146549"/>
            <a:ext cx="176650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румуни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591293" y="6346418"/>
            <a:ext cx="176650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гагаузи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ular Callout 91"/>
          <p:cNvSpPr/>
          <p:nvPr/>
        </p:nvSpPr>
        <p:spPr>
          <a:xfrm>
            <a:off x="8867954" y="11872"/>
            <a:ext cx="3313159" cy="1940304"/>
          </a:xfrm>
          <a:prstGeom prst="wedgeRectCallout">
            <a:avLst>
              <a:gd name="adj1" fmla="val -108149"/>
              <a:gd name="adj2" fmla="val 13539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2570" y="1123600"/>
            <a:ext cx="1159186" cy="824109"/>
          </a:xfrm>
          <a:prstGeom prst="rect">
            <a:avLst/>
          </a:prstGeom>
        </p:spPr>
      </p:pic>
      <p:sp>
        <p:nvSpPr>
          <p:cNvPr id="101" name="Up Arrow 100"/>
          <p:cNvSpPr/>
          <p:nvPr/>
        </p:nvSpPr>
        <p:spPr>
          <a:xfrm rot="3628179">
            <a:off x="9697970" y="1193468"/>
            <a:ext cx="316699" cy="31212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" name="Picture 10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t="1596" r="48108" b="24492"/>
          <a:stretch/>
        </p:blipFill>
        <p:spPr>
          <a:xfrm>
            <a:off x="4994966" y="3711033"/>
            <a:ext cx="1254564" cy="14000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07" b="97880" l="4096" r="97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209" y="549844"/>
            <a:ext cx="1021985" cy="986216"/>
          </a:xfrm>
          <a:prstGeom prst="rect">
            <a:avLst/>
          </a:prstGeom>
        </p:spPr>
      </p:pic>
      <p:sp>
        <p:nvSpPr>
          <p:cNvPr id="57" name="Up Arrow 56"/>
          <p:cNvSpPr/>
          <p:nvPr/>
        </p:nvSpPr>
        <p:spPr>
          <a:xfrm rot="17971821" flipV="1">
            <a:off x="9700507" y="701431"/>
            <a:ext cx="322114" cy="294298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794">
            <a:off x="9253237" y="1097103"/>
            <a:ext cx="342353" cy="342353"/>
          </a:xfrm>
          <a:prstGeom prst="rect">
            <a:avLst/>
          </a:prstGeom>
        </p:spPr>
      </p:pic>
      <p:sp>
        <p:nvSpPr>
          <p:cNvPr id="65" name="Rectangular Callout 64"/>
          <p:cNvSpPr/>
          <p:nvPr/>
        </p:nvSpPr>
        <p:spPr>
          <a:xfrm>
            <a:off x="5409517" y="3739"/>
            <a:ext cx="3468752" cy="1949754"/>
          </a:xfrm>
          <a:prstGeom prst="wedgeRectCallout">
            <a:avLst>
              <a:gd name="adj1" fmla="val 3847"/>
              <a:gd name="adj2" fmla="val 10136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99"/>
          <a:stretch/>
        </p:blipFill>
        <p:spPr>
          <a:xfrm>
            <a:off x="5572440" y="4875"/>
            <a:ext cx="1687746" cy="651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1" y="410025"/>
            <a:ext cx="1477824" cy="10618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41184" y="1241064"/>
            <a:ext cx="2467407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кономічний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межах України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61347">
            <a:off x="7733411" y="1064154"/>
            <a:ext cx="933176" cy="69303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7464882" y="488499"/>
            <a:ext cx="148316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Політична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незалежність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Up Arrow 58"/>
          <p:cNvSpPr/>
          <p:nvPr/>
        </p:nvSpPr>
        <p:spPr>
          <a:xfrm rot="5400000">
            <a:off x="10697954" y="1011656"/>
            <a:ext cx="316699" cy="31212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Rectangle 59"/>
          <p:cNvSpPr/>
          <p:nvPr/>
        </p:nvSpPr>
        <p:spPr>
          <a:xfrm>
            <a:off x="9751047" y="-26798"/>
            <a:ext cx="1786451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Економічна </a:t>
            </a:r>
          </a:p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самодостатність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300" y="16808"/>
            <a:ext cx="1072926" cy="1049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355" y="676708"/>
            <a:ext cx="1253706" cy="1111619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8681773" y="3963757"/>
            <a:ext cx="3504968" cy="20270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8747265" y="4170792"/>
            <a:ext cx="479963" cy="21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747264" y="4448164"/>
            <a:ext cx="479963" cy="2144"/>
          </a:xfrm>
          <a:prstGeom prst="line">
            <a:avLst/>
          </a:prstGeom>
          <a:ln w="57150">
            <a:solidFill>
              <a:srgbClr val="053C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50" y="5364251"/>
            <a:ext cx="578087" cy="436292"/>
          </a:xfrm>
          <a:prstGeom prst="rect">
            <a:avLst/>
          </a:prstGeom>
        </p:spPr>
      </p:pic>
      <p:sp>
        <p:nvSpPr>
          <p:cNvPr id="71" name="Oval 70"/>
          <p:cNvSpPr/>
          <p:nvPr/>
        </p:nvSpPr>
        <p:spPr>
          <a:xfrm>
            <a:off x="5664631" y="2457475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Oval 72"/>
          <p:cNvSpPr/>
          <p:nvPr/>
        </p:nvSpPr>
        <p:spPr>
          <a:xfrm>
            <a:off x="5848057" y="2727087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4" name="Oval 73"/>
          <p:cNvSpPr/>
          <p:nvPr/>
        </p:nvSpPr>
        <p:spPr>
          <a:xfrm>
            <a:off x="6033821" y="2975765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Oval 74"/>
          <p:cNvSpPr/>
          <p:nvPr/>
        </p:nvSpPr>
        <p:spPr>
          <a:xfrm>
            <a:off x="6217875" y="3237228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Oval 78"/>
          <p:cNvSpPr/>
          <p:nvPr/>
        </p:nvSpPr>
        <p:spPr>
          <a:xfrm>
            <a:off x="6357451" y="3445891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Oval 79"/>
          <p:cNvSpPr/>
          <p:nvPr/>
        </p:nvSpPr>
        <p:spPr>
          <a:xfrm>
            <a:off x="6491607" y="3642378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Oval 80"/>
          <p:cNvSpPr/>
          <p:nvPr/>
        </p:nvSpPr>
        <p:spPr>
          <a:xfrm>
            <a:off x="5515158" y="2214608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3" name="Oval 82"/>
          <p:cNvSpPr/>
          <p:nvPr/>
        </p:nvSpPr>
        <p:spPr>
          <a:xfrm>
            <a:off x="5368765" y="2012940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Oval 69"/>
          <p:cNvSpPr/>
          <p:nvPr/>
        </p:nvSpPr>
        <p:spPr>
          <a:xfrm>
            <a:off x="5230715" y="1803234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Oval 71"/>
          <p:cNvSpPr/>
          <p:nvPr/>
        </p:nvSpPr>
        <p:spPr>
          <a:xfrm>
            <a:off x="5069146" y="1590670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Oval 84"/>
          <p:cNvSpPr/>
          <p:nvPr/>
        </p:nvSpPr>
        <p:spPr>
          <a:xfrm>
            <a:off x="4918662" y="1383878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Oval 93"/>
          <p:cNvSpPr/>
          <p:nvPr/>
        </p:nvSpPr>
        <p:spPr>
          <a:xfrm>
            <a:off x="4775074" y="1171626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Oval 94"/>
          <p:cNvSpPr/>
          <p:nvPr/>
        </p:nvSpPr>
        <p:spPr>
          <a:xfrm>
            <a:off x="4613018" y="939291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/>
          </a:p>
        </p:txBody>
      </p:sp>
      <p:sp>
        <p:nvSpPr>
          <p:cNvPr id="96" name="Oval 95"/>
          <p:cNvSpPr/>
          <p:nvPr/>
        </p:nvSpPr>
        <p:spPr>
          <a:xfrm>
            <a:off x="4448687" y="689838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/>
          </a:p>
        </p:txBody>
      </p:sp>
      <p:sp>
        <p:nvSpPr>
          <p:cNvPr id="97" name="Oval 96"/>
          <p:cNvSpPr/>
          <p:nvPr/>
        </p:nvSpPr>
        <p:spPr>
          <a:xfrm>
            <a:off x="4282107" y="454573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Oval 97"/>
          <p:cNvSpPr/>
          <p:nvPr/>
        </p:nvSpPr>
        <p:spPr>
          <a:xfrm>
            <a:off x="4114778" y="206482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Oval 98"/>
          <p:cNvSpPr/>
          <p:nvPr/>
        </p:nvSpPr>
        <p:spPr>
          <a:xfrm>
            <a:off x="3943314" y="-2102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Rectangle 38"/>
          <p:cNvSpPr/>
          <p:nvPr/>
        </p:nvSpPr>
        <p:spPr>
          <a:xfrm>
            <a:off x="5166584" y="2669389"/>
            <a:ext cx="1932318" cy="380438"/>
          </a:xfrm>
          <a:prstGeom prst="rect">
            <a:avLst/>
          </a:prstGeom>
          <a:solidFill>
            <a:srgbClr val="F5F2EE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Сухопутний зв’язок РФ із Придністров’ям</a:t>
            </a:r>
            <a:endParaRPr lang="uk-U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8747264" y="4690030"/>
            <a:ext cx="479963" cy="21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8793035" y="4655596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4" name="Oval 103"/>
          <p:cNvSpPr/>
          <p:nvPr/>
        </p:nvSpPr>
        <p:spPr>
          <a:xfrm>
            <a:off x="9102189" y="4655596"/>
            <a:ext cx="63309" cy="688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Rectangle 104"/>
          <p:cNvSpPr/>
          <p:nvPr/>
        </p:nvSpPr>
        <p:spPr>
          <a:xfrm>
            <a:off x="9381505" y="3963757"/>
            <a:ext cx="3321140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кордон Одеської області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381505" y="4229260"/>
            <a:ext cx="3321140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кордон Придністров’я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382781" y="4487079"/>
            <a:ext cx="3321140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нафтопровід Одеса-Броди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 flipH="1" flipV="1">
            <a:off x="8757621" y="4970707"/>
            <a:ext cx="480956" cy="1061"/>
          </a:xfrm>
          <a:prstGeom prst="line">
            <a:avLst/>
          </a:prstGeom>
          <a:ln w="57150">
            <a:solidFill>
              <a:srgbClr val="47B0FF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9365284" y="4953725"/>
            <a:ext cx="2774711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економічна вісь ГУАМ – 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транспорт каспійської нафти,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оминаючи РФ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351796" y="4376599"/>
            <a:ext cx="3321140" cy="3845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9365284" y="5369727"/>
            <a:ext cx="3321140" cy="42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порт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35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10178" b="4650"/>
          <a:stretch/>
        </p:blipFill>
        <p:spPr>
          <a:xfrm>
            <a:off x="-19683" y="-33847"/>
            <a:ext cx="12214324" cy="6934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95882" y="5959656"/>
            <a:ext cx="4786707" cy="8983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 область</a:t>
            </a: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432769" y="-65315"/>
            <a:ext cx="3214599" cy="698381"/>
          </a:xfrm>
          <a:prstGeom prst="wedgeRectCallout">
            <a:avLst>
              <a:gd name="adj1" fmla="val -58879"/>
              <a:gd name="adj2" fmla="val 22863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Right Arrow 6"/>
          <p:cNvSpPr/>
          <p:nvPr/>
        </p:nvSpPr>
        <p:spPr>
          <a:xfrm>
            <a:off x="6471669" y="-33847"/>
            <a:ext cx="934386" cy="608030"/>
          </a:xfrm>
          <a:prstGeom prst="rightArrow">
            <a:avLst>
              <a:gd name="adj1" fmla="val 62031"/>
              <a:gd name="adj2" fmla="val 500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61" y="2917"/>
            <a:ext cx="1142530" cy="571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15" y="-20140"/>
            <a:ext cx="912046" cy="608030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8952050" y="-128390"/>
            <a:ext cx="3271424" cy="2799972"/>
          </a:xfrm>
          <a:prstGeom prst="wedgeRectCallout">
            <a:avLst>
              <a:gd name="adj1" fmla="val -99407"/>
              <a:gd name="adj2" fmla="val 55469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2024" r="1944" b="1447"/>
          <a:stretch/>
        </p:blipFill>
        <p:spPr>
          <a:xfrm>
            <a:off x="9028191" y="-89892"/>
            <a:ext cx="3100385" cy="2706713"/>
          </a:xfrm>
          <a:prstGeom prst="rect">
            <a:avLst/>
          </a:prstGeom>
          <a:ln w="28575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 rot="2748665">
            <a:off x="9366125" y="1154544"/>
            <a:ext cx="2516256" cy="584775"/>
          </a:xfrm>
          <a:prstGeom prst="rect">
            <a:avLst/>
          </a:prstGeom>
          <a:solidFill>
            <a:srgbClr val="D98D56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Карпати</a:t>
            </a:r>
            <a:endParaRPr lang="uk-UA" sz="32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2748665">
            <a:off x="8962744" y="1505266"/>
            <a:ext cx="1364221" cy="276999"/>
          </a:xfrm>
          <a:prstGeom prst="rect">
            <a:avLst/>
          </a:prstGeom>
          <a:solidFill>
            <a:srgbClr val="EBF0BD"/>
          </a:solidFill>
          <a:ln>
            <a:solidFill>
              <a:srgbClr val="ECF4BF"/>
            </a:solidFill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spc="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endParaRPr lang="uk-UA" sz="1200" b="1" spc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8952051" y="2668710"/>
            <a:ext cx="3277890" cy="2848772"/>
          </a:xfrm>
          <a:prstGeom prst="wedgeRectCallout">
            <a:avLst>
              <a:gd name="adj1" fmla="val -78611"/>
              <a:gd name="adj2" fmla="val 36405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329" y="2696910"/>
            <a:ext cx="3163932" cy="2370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8986598" y="5069528"/>
            <a:ext cx="3159306" cy="373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Rectangle 16"/>
          <p:cNvSpPr/>
          <p:nvPr/>
        </p:nvSpPr>
        <p:spPr>
          <a:xfrm>
            <a:off x="9028191" y="5129561"/>
            <a:ext cx="320299" cy="157359"/>
          </a:xfrm>
          <a:prstGeom prst="rect">
            <a:avLst/>
          </a:prstGeom>
          <a:solidFill>
            <a:srgbClr val="F397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Rectangle 17"/>
          <p:cNvSpPr/>
          <p:nvPr/>
        </p:nvSpPr>
        <p:spPr>
          <a:xfrm>
            <a:off x="9345130" y="5085384"/>
            <a:ext cx="769943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21793" y="5133532"/>
            <a:ext cx="320299" cy="157359"/>
          </a:xfrm>
          <a:prstGeom prst="rect">
            <a:avLst/>
          </a:prstGeom>
          <a:solidFill>
            <a:srgbClr val="B0E78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Rectangle 19"/>
          <p:cNvSpPr/>
          <p:nvPr/>
        </p:nvSpPr>
        <p:spPr>
          <a:xfrm>
            <a:off x="10462647" y="5077824"/>
            <a:ext cx="627435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угорці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69968" y="5129560"/>
            <a:ext cx="320299" cy="157359"/>
          </a:xfrm>
          <a:prstGeom prst="rect">
            <a:avLst/>
          </a:prstGeom>
          <a:solidFill>
            <a:srgbClr val="F2F7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Rectangle 21"/>
          <p:cNvSpPr/>
          <p:nvPr/>
        </p:nvSpPr>
        <p:spPr>
          <a:xfrm>
            <a:off x="11487149" y="5077824"/>
            <a:ext cx="704851" cy="2769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румуни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07781" y="2963736"/>
            <a:ext cx="316939" cy="144143"/>
          </a:xfrm>
          <a:prstGeom prst="rect">
            <a:avLst/>
          </a:prstGeom>
          <a:solidFill>
            <a:srgbClr val="3E79A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Rectangle 23"/>
          <p:cNvSpPr/>
          <p:nvPr/>
        </p:nvSpPr>
        <p:spPr>
          <a:xfrm>
            <a:off x="10677191" y="2877046"/>
            <a:ext cx="1505398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мішано українці й росіяни</a:t>
            </a:r>
            <a:endParaRPr lang="uk-UA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64560" y="4407294"/>
            <a:ext cx="2919228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Угорщина</a:t>
            </a:r>
            <a:endParaRPr lang="uk-UA" sz="36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27" y="710890"/>
            <a:ext cx="840687" cy="13352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000" l="2353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09" y="1629846"/>
            <a:ext cx="840687" cy="13352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08" y="3502637"/>
            <a:ext cx="840687" cy="1335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8" b="98754" l="1308" r="98769">
                        <a14:foregroundMark x1="31769" y1="66511" x2="34385" y2="67445"/>
                        <a14:foregroundMark x1="38308" y1="70093" x2="40923" y2="71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367" y="3060817"/>
            <a:ext cx="1572883" cy="77676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4375208" y="2605270"/>
            <a:ext cx="854160" cy="167121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231877" y="4105107"/>
            <a:ext cx="1985029" cy="69758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35" b="100000" l="0" r="98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20" y="1528812"/>
            <a:ext cx="1110015" cy="89162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289">
            <a:off x="7446767" y="3190444"/>
            <a:ext cx="234613" cy="15672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289">
            <a:off x="8637976" y="4020243"/>
            <a:ext cx="96935" cy="647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289">
            <a:off x="6760838" y="2132135"/>
            <a:ext cx="96935" cy="6475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289">
            <a:off x="4699940" y="1197960"/>
            <a:ext cx="96935" cy="6475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233">
            <a:off x="5374568" y="1747436"/>
            <a:ext cx="234613" cy="156721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775253" y="6247130"/>
            <a:ext cx="2919228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Румунія</a:t>
            </a:r>
            <a:endParaRPr lang="uk-UA" sz="36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-3673" y="-92667"/>
            <a:ext cx="3216753" cy="584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endParaRPr lang="uk-UA" sz="36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Left Arrow 72"/>
          <p:cNvSpPr/>
          <p:nvPr/>
        </p:nvSpPr>
        <p:spPr>
          <a:xfrm rot="17603828">
            <a:off x="3182784" y="3594858"/>
            <a:ext cx="965112" cy="857365"/>
          </a:xfrm>
          <a:prstGeom prst="leftArrow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40" y="2518285"/>
            <a:ext cx="1925766" cy="95402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09" y="2558860"/>
            <a:ext cx="867779" cy="636371"/>
          </a:xfrm>
          <a:prstGeom prst="rect">
            <a:avLst/>
          </a:prstGeom>
        </p:spPr>
      </p:pic>
      <p:sp>
        <p:nvSpPr>
          <p:cNvPr id="74" name="Left Arrow 73"/>
          <p:cNvSpPr/>
          <p:nvPr/>
        </p:nvSpPr>
        <p:spPr>
          <a:xfrm rot="2035435">
            <a:off x="2437537" y="2010077"/>
            <a:ext cx="911394" cy="822943"/>
          </a:xfrm>
          <a:prstGeom prst="leftArrow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Left Arrow 74"/>
          <p:cNvSpPr/>
          <p:nvPr/>
        </p:nvSpPr>
        <p:spPr>
          <a:xfrm rot="6483786">
            <a:off x="3816356" y="1407715"/>
            <a:ext cx="1013610" cy="822943"/>
          </a:xfrm>
          <a:prstGeom prst="leftArrow">
            <a:avLst/>
          </a:prstGeom>
          <a:blipFill dpi="0" rotWithShape="1">
            <a:blip r:embed="rId20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Rectangle 75"/>
          <p:cNvSpPr/>
          <p:nvPr/>
        </p:nvSpPr>
        <p:spPr>
          <a:xfrm rot="2041882">
            <a:off x="5084465" y="3049735"/>
            <a:ext cx="2503098" cy="38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Угорсько-український кордон по Карпатах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 rot="19888140">
            <a:off x="3337974" y="3888677"/>
            <a:ext cx="683522" cy="46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 rot="2154001">
            <a:off x="2665914" y="2299631"/>
            <a:ext cx="805649" cy="46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6,8%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 rot="931197">
            <a:off x="4100029" y="1427122"/>
            <a:ext cx="776044" cy="46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5,1%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ular Callout 85"/>
          <p:cNvSpPr/>
          <p:nvPr/>
        </p:nvSpPr>
        <p:spPr>
          <a:xfrm>
            <a:off x="1790677" y="5007803"/>
            <a:ext cx="2972567" cy="1834758"/>
          </a:xfrm>
          <a:prstGeom prst="wedgeRectCallout">
            <a:avLst>
              <a:gd name="adj1" fmla="val 78954"/>
              <a:gd name="adj2" fmla="val -59116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70" y="5505517"/>
            <a:ext cx="873916" cy="126917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46" y="5500023"/>
            <a:ext cx="896470" cy="1280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6770" y="5067300"/>
            <a:ext cx="2638857" cy="37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Подвійне громадянство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Plus 28"/>
          <p:cNvSpPr/>
          <p:nvPr/>
        </p:nvSpPr>
        <p:spPr>
          <a:xfrm>
            <a:off x="2808538" y="5782106"/>
            <a:ext cx="765775" cy="715992"/>
          </a:xfrm>
          <a:prstGeom prst="mathPlu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Rectangular Callout 53"/>
          <p:cNvSpPr/>
          <p:nvPr/>
        </p:nvSpPr>
        <p:spPr>
          <a:xfrm>
            <a:off x="18840" y="405426"/>
            <a:ext cx="2646722" cy="1800346"/>
          </a:xfrm>
          <a:prstGeom prst="wedgeRectCallout">
            <a:avLst>
              <a:gd name="adj1" fmla="val 105927"/>
              <a:gd name="adj2" fmla="val 60121"/>
            </a:avLst>
          </a:prstGeom>
          <a:solidFill>
            <a:schemeClr val="lt1">
              <a:alpha val="74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Left Arrow 30"/>
          <p:cNvSpPr/>
          <p:nvPr/>
        </p:nvSpPr>
        <p:spPr>
          <a:xfrm>
            <a:off x="32217" y="1202803"/>
            <a:ext cx="2633345" cy="1002969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4934" y="413401"/>
            <a:ext cx="1393805" cy="153431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97507" y="1416516"/>
            <a:ext cx="1137201" cy="5232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25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26033" r="6347" b="9160"/>
          <a:stretch/>
        </p:blipFill>
        <p:spPr bwMode="auto">
          <a:xfrm>
            <a:off x="0" y="1377424"/>
            <a:ext cx="12192000" cy="537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24558" y="6356350"/>
            <a:ext cx="638355" cy="268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Rectangle 5"/>
          <p:cNvSpPr/>
          <p:nvPr/>
        </p:nvSpPr>
        <p:spPr>
          <a:xfrm>
            <a:off x="0" y="-1"/>
            <a:ext cx="12192000" cy="13774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</a:t>
            </a:r>
            <a:r>
              <a:rPr lang="uk-UA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 та обумовлені географічними чинниками регіони сепаратизму</a:t>
            </a:r>
            <a:endParaRPr lang="uk-UA" sz="4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6884581" y="2696704"/>
            <a:ext cx="5140642" cy="4024771"/>
          </a:xfrm>
          <a:prstGeom prst="rect">
            <a:avLst/>
          </a:prstGeom>
          <a:solidFill>
            <a:srgbClr val="FFC000"/>
          </a:solidFill>
          <a:ln>
            <a:solidFill>
              <a:srgbClr val="BC8C00"/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чинник формування політичної карти та геополітичних конфігурацій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7418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5326" y="1099753"/>
            <a:ext cx="5815927" cy="1168994"/>
          </a:xfrm>
          <a:prstGeom prst="rect">
            <a:avLst/>
          </a:prstGeom>
          <a:solidFill>
            <a:srgbClr val="FF858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Сепаратизм</a:t>
            </a:r>
            <a:endParaRPr lang="uk-UA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rot="2811523">
            <a:off x="3548972" y="2089664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Down Arrow 7"/>
          <p:cNvSpPr/>
          <p:nvPr/>
        </p:nvSpPr>
        <p:spPr>
          <a:xfrm rot="18788477" flipH="1">
            <a:off x="8271173" y="2089663"/>
            <a:ext cx="371856" cy="71932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9"/>
          <p:cNvSpPr/>
          <p:nvPr/>
        </p:nvSpPr>
        <p:spPr bwMode="auto">
          <a:xfrm>
            <a:off x="150226" y="2696704"/>
            <a:ext cx="5275789" cy="4024771"/>
          </a:xfrm>
          <a:prstGeom prst="rect">
            <a:avLst/>
          </a:prstGeom>
          <a:solidFill>
            <a:srgbClr val="FFC000"/>
          </a:solidFill>
          <a:ln>
            <a:solidFill>
              <a:srgbClr val="BC8C00"/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еакція географічних чинників на процеси глобалізації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0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" y="-224198"/>
            <a:ext cx="10656581" cy="73151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085" y="2403295"/>
            <a:ext cx="5826467" cy="1325563"/>
          </a:xfrm>
        </p:spPr>
        <p:txBody>
          <a:bodyPr>
            <a:noAutofit/>
          </a:bodyPr>
          <a:lstStyle/>
          <a:p>
            <a:pPr algn="ctr"/>
            <a:r>
              <a:rPr lang="uk-UA" sz="9600" dirty="0" smtClean="0">
                <a:solidFill>
                  <a:srgbClr val="F9DD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</a:t>
            </a:r>
            <a:r>
              <a:rPr lang="uk-UA" sz="9600" dirty="0" smtClean="0">
                <a:solidFill>
                  <a:srgbClr val="3A7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увагу!</a:t>
            </a:r>
            <a:endParaRPr lang="uk-UA" sz="9600" dirty="0">
              <a:solidFill>
                <a:srgbClr val="3A7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30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99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дослідження: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1078992"/>
            <a:ext cx="12191999" cy="57790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географічну складову зародження та розвитку сепаратизму, його обумовленість географічними чинниками для визначення найбільш небезпечних </a:t>
            </a:r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регіонів, створити </a:t>
            </a: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наукову прогнозно-привентивну основу для </a:t>
            </a:r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нейтралізації сепаратизму.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70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33245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102079" y="733245"/>
            <a:ext cx="12396158" cy="5779008"/>
          </a:xfrm>
        </p:spPr>
        <p:txBody>
          <a:bodyPr>
            <a:noAutofit/>
          </a:bodyPr>
          <a:lstStyle/>
          <a:p>
            <a:pPr lvl="0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географічні чинники сепаратизму, визначити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 суть 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впливу 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територіальну цілісність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 розробити класифікацію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 найбільш небезпечні та обумовлені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географічними </a:t>
            </a:r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чинниками регіони </a:t>
            </a:r>
            <a:r>
              <a:rPr lang="uk-UA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сепаратизму, створити наукову основу для ефективного прогнозування сепаратистських рухів.</a:t>
            </a:r>
            <a:endParaRPr lang="uk-UA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95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992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новизна:</a:t>
            </a:r>
            <a:endParaRPr lang="uk-UA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5142" y="1080405"/>
            <a:ext cx="4399471" cy="854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Уперше розглянуто: </a:t>
            </a:r>
            <a:endParaRPr lang="uk-UA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087373" y="1517020"/>
            <a:ext cx="17253" cy="502189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73141" y="1835433"/>
            <a:ext cx="4083471" cy="813816"/>
          </a:xfrm>
          <a:prstGeom prst="rect">
            <a:avLst/>
          </a:prstGeom>
          <a:solidFill>
            <a:srgbClr val="FF858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Сепаратизм як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9"/>
          <p:cNvSpPr/>
          <p:nvPr/>
        </p:nvSpPr>
        <p:spPr bwMode="auto">
          <a:xfrm>
            <a:off x="228186" y="2789850"/>
            <a:ext cx="5601114" cy="100037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 обумовлений наслідок 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етногенезу;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9"/>
          <p:cNvSpPr/>
          <p:nvPr/>
        </p:nvSpPr>
        <p:spPr bwMode="auto">
          <a:xfrm>
            <a:off x="228186" y="3965655"/>
            <a:ext cx="5601114" cy="100037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пристосування спільноти до 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ландшафту;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9"/>
          <p:cNvSpPr/>
          <p:nvPr/>
        </p:nvSpPr>
        <p:spPr bwMode="auto">
          <a:xfrm>
            <a:off x="235941" y="5322008"/>
            <a:ext cx="5601114" cy="1399467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просторова реакція на суспільно-географічні 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чинники.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16793" y="1090012"/>
            <a:ext cx="4237008" cy="854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 авторські: </a:t>
            </a:r>
            <a:endParaRPr lang="uk-UA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9"/>
          <p:cNvSpPr/>
          <p:nvPr/>
        </p:nvSpPr>
        <p:spPr bwMode="auto">
          <a:xfrm>
            <a:off x="6354944" y="1955047"/>
            <a:ext cx="5601114" cy="1599504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та типологія географічних чинників розвитку 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сепаратизму;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9"/>
          <p:cNvSpPr/>
          <p:nvPr/>
        </p:nvSpPr>
        <p:spPr bwMode="auto">
          <a:xfrm>
            <a:off x="6351349" y="3640347"/>
            <a:ext cx="5601114" cy="1466491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атеріали для картографічного аналізу географічних чинників;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9"/>
          <p:cNvSpPr/>
          <p:nvPr/>
        </p:nvSpPr>
        <p:spPr bwMode="auto">
          <a:xfrm>
            <a:off x="6351349" y="5215886"/>
            <a:ext cx="5601114" cy="1505589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 для прогнозування темпів розвитку й </a:t>
            </a:r>
            <a:r>
              <a:rPr lang="uk-U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інтенсивності чинників.</a:t>
            </a:r>
            <a:endParaRPr lang="uk-UA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82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633713" y="5460521"/>
            <a:ext cx="5545707" cy="1410897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Гідрографічна підгрупа: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ідрографічно-лімнологічний;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кеанографічний.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783" y="1"/>
            <a:ext cx="12202783" cy="621428"/>
          </a:xfrm>
          <a:prstGeom prst="rect">
            <a:avLst/>
          </a:prstGeom>
          <a:solidFill>
            <a:srgbClr val="FF9F9F"/>
          </a:solidFill>
          <a:ln w="19050">
            <a:solidFill>
              <a:srgbClr val="C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еографічні чинники сепаратизму</a:t>
            </a:r>
            <a:endParaRPr lang="uk-UA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364" y="1020169"/>
            <a:ext cx="4323993" cy="2235397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Геополітична: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еополітичний;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еостратегічний;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стратегічний.</a:t>
            </a:r>
            <a:endParaRPr lang="uk-UA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3362" y="3255566"/>
            <a:ext cx="4323991" cy="1740566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Історична: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військово-історичний;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ронологічний.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19473" y="1207002"/>
            <a:ext cx="4140680" cy="3908831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Етно-демографічна: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тнічний;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етнографічний;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емографічний;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іграційний;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елігійний.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60153" y="1018419"/>
            <a:ext cx="3919267" cy="1822248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Соціально-економічна: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оціальний;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кономічний.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60153" y="2829833"/>
            <a:ext cx="3906686" cy="2166300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Політична: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ідеологічний;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електоральний.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0783" y="5460521"/>
            <a:ext cx="5229764" cy="1397479"/>
          </a:xfrm>
          <a:prstGeom prst="rect">
            <a:avLst/>
          </a:prstGeom>
          <a:solidFill>
            <a:srgbClr val="FFDC6D"/>
          </a:solidFill>
          <a:ln w="19050">
            <a:solidFill>
              <a:srgbClr val="BC8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Орографічний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9864" y="4797605"/>
            <a:ext cx="5096053" cy="782616"/>
          </a:xfrm>
          <a:prstGeom prst="rect">
            <a:avLst/>
          </a:prstGeom>
          <a:solidFill>
            <a:srgbClr val="9FE6FF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Природно-географічні: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19864" y="621429"/>
            <a:ext cx="5096054" cy="853523"/>
          </a:xfrm>
          <a:prstGeom prst="rect">
            <a:avLst/>
          </a:prstGeom>
          <a:solidFill>
            <a:srgbClr val="9FE6FF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Суспільно-географічні </a:t>
            </a:r>
            <a:r>
              <a:rPr lang="uk-UA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(підгрупи): </a:t>
            </a:r>
            <a:endParaRPr lang="uk-UA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0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325880"/>
          </a:xfrm>
          <a:prstGeom prst="rect">
            <a:avLst/>
          </a:prstGeom>
          <a:solidFill>
            <a:srgbClr val="65D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Природно-географічні чинники сепаратизму</a:t>
            </a:r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1509732" y="1572768"/>
            <a:ext cx="2808312" cy="1051560"/>
          </a:xfrm>
          <a:prstGeom prst="rect">
            <a:avLst/>
          </a:prstGeom>
          <a:solidFill>
            <a:srgbClr val="FFC000"/>
          </a:solidFill>
          <a:ln>
            <a:solidFill>
              <a:srgbClr val="BC8C00"/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Орографічний</a:t>
            </a:r>
          </a:p>
        </p:txBody>
      </p:sp>
      <p:sp>
        <p:nvSpPr>
          <p:cNvPr id="6" name="Прямоугольник 9"/>
          <p:cNvSpPr/>
          <p:nvPr/>
        </p:nvSpPr>
        <p:spPr bwMode="auto">
          <a:xfrm>
            <a:off x="7276548" y="1578847"/>
            <a:ext cx="2808312" cy="1051560"/>
          </a:xfrm>
          <a:prstGeom prst="rect">
            <a:avLst/>
          </a:prstGeom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Гідрологічні</a:t>
            </a:r>
          </a:p>
        </p:txBody>
      </p:sp>
      <p:sp>
        <p:nvSpPr>
          <p:cNvPr id="7" name="Прямоугольник 9"/>
          <p:cNvSpPr/>
          <p:nvPr/>
        </p:nvSpPr>
        <p:spPr bwMode="auto">
          <a:xfrm>
            <a:off x="5371548" y="2729593"/>
            <a:ext cx="2808312" cy="1051560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гідрографічно-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лімнологічний</a:t>
            </a:r>
          </a:p>
        </p:txBody>
      </p:sp>
      <p:sp>
        <p:nvSpPr>
          <p:cNvPr id="8" name="Прямоугольник 9"/>
          <p:cNvSpPr/>
          <p:nvPr/>
        </p:nvSpPr>
        <p:spPr bwMode="auto">
          <a:xfrm>
            <a:off x="9051062" y="2746504"/>
            <a:ext cx="2808312" cy="1051560"/>
          </a:xfrm>
          <a:prstGeom prst="rect">
            <a:avLst/>
          </a:prstGeom>
          <a:solidFill>
            <a:srgbClr val="FFDB69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кеано</a:t>
            </a: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графічний</a:t>
            </a:r>
          </a:p>
        </p:txBody>
      </p:sp>
      <p:sp>
        <p:nvSpPr>
          <p:cNvPr id="10" name="Down Arrow 9"/>
          <p:cNvSpPr/>
          <p:nvPr/>
        </p:nvSpPr>
        <p:spPr>
          <a:xfrm rot="2628126">
            <a:off x="4247382" y="1192689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Down Arrow 10"/>
          <p:cNvSpPr/>
          <p:nvPr/>
        </p:nvSpPr>
        <p:spPr>
          <a:xfrm rot="19064990">
            <a:off x="6976538" y="1193957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Down Arrow 11"/>
          <p:cNvSpPr/>
          <p:nvPr/>
        </p:nvSpPr>
        <p:spPr>
          <a:xfrm rot="2628126">
            <a:off x="7516657" y="2481520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Down Arrow 12"/>
          <p:cNvSpPr/>
          <p:nvPr/>
        </p:nvSpPr>
        <p:spPr>
          <a:xfrm rot="19064990">
            <a:off x="9413247" y="2480251"/>
            <a:ext cx="368808" cy="53250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t="2024" r="1944" b="1447"/>
          <a:stretch/>
        </p:blipFill>
        <p:spPr>
          <a:xfrm>
            <a:off x="528988" y="2845301"/>
            <a:ext cx="4279392" cy="376732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 rot="2748665">
            <a:off x="1509520" y="4626260"/>
            <a:ext cx="2598902" cy="646331"/>
          </a:xfrm>
          <a:prstGeom prst="rect">
            <a:avLst/>
          </a:prstGeom>
          <a:solidFill>
            <a:srgbClr val="EDA35B"/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spc="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Карпати</a:t>
            </a:r>
            <a:endParaRPr lang="uk-UA" sz="3600" b="1" spc="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748665">
            <a:off x="384162" y="4933268"/>
            <a:ext cx="176650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spc="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endParaRPr lang="uk-UA" b="1" spc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28122" r="37424" b="14021"/>
          <a:stretch/>
        </p:blipFill>
        <p:spPr>
          <a:xfrm>
            <a:off x="5026340" y="3939891"/>
            <a:ext cx="3209526" cy="2657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0" t="19262" r="4315" b="25233"/>
          <a:stretch/>
        </p:blipFill>
        <p:spPr>
          <a:xfrm>
            <a:off x="8453826" y="3924845"/>
            <a:ext cx="3525738" cy="268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B5A54-5CDB-42EB-858B-0D1363472B4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1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5264</TotalTime>
  <Words>1665</Words>
  <Application>Microsoft Office PowerPoint</Application>
  <PresentationFormat>Widescreen</PresentationFormat>
  <Paragraphs>605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Office Theme</vt:lpstr>
      <vt:lpstr>ВИЗНАЧЕННЯ ВПЛИВУ ГЕОГРАФІЧНИХ ЧИННИКІВ НА РОЗВИТОК СЕПАРАТИСТСЬКИХ РУХІВ В УКРАЇНІ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Диференціація ментальності населення  під час Революції Гідності 2014 року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Дякую за увагу!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ВИЗНАЧЕННЯ ВПЛИВУ СУСПІЛЬНО-ГЕОГРАФІЧНИХ ЧИННИКІВ НА РОЗВИТОК СЕПАРАТИСТСЬКИХ РУХІВ В УКРАЇНІ</dc:title>
  <dc:creator>Sofiya Mynets</dc:creator>
  <cp:lastModifiedBy>Sofiya Mynets</cp:lastModifiedBy>
  <cp:revision>247</cp:revision>
  <dcterms:created xsi:type="dcterms:W3CDTF">2016-12-05T13:20:06Z</dcterms:created>
  <dcterms:modified xsi:type="dcterms:W3CDTF">2017-03-21T07:14:06Z</dcterms:modified>
</cp:coreProperties>
</file>