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82" r:id="rId5"/>
    <p:sldId id="284" r:id="rId6"/>
    <p:sldId id="296" r:id="rId7"/>
    <p:sldId id="298" r:id="rId8"/>
    <p:sldId id="262" r:id="rId9"/>
    <p:sldId id="279" r:id="rId10"/>
    <p:sldId id="297" r:id="rId11"/>
    <p:sldId id="258" r:id="rId12"/>
    <p:sldId id="278" r:id="rId13"/>
    <p:sldId id="259" r:id="rId14"/>
    <p:sldId id="265" r:id="rId15"/>
    <p:sldId id="266" r:id="rId16"/>
    <p:sldId id="272" r:id="rId17"/>
    <p:sldId id="273" r:id="rId18"/>
    <p:sldId id="277" r:id="rId19"/>
    <p:sldId id="267" r:id="rId20"/>
    <p:sldId id="288" r:id="rId21"/>
    <p:sldId id="289" r:id="rId22"/>
    <p:sldId id="257" r:id="rId23"/>
    <p:sldId id="268" r:id="rId24"/>
    <p:sldId id="292" r:id="rId25"/>
    <p:sldId id="269" r:id="rId26"/>
    <p:sldId id="274" r:id="rId27"/>
    <p:sldId id="270" r:id="rId28"/>
    <p:sldId id="271" r:id="rId29"/>
    <p:sldId id="275" r:id="rId30"/>
    <p:sldId id="280" r:id="rId31"/>
    <p:sldId id="276" r:id="rId32"/>
    <p:sldId id="283" r:id="rId33"/>
    <p:sldId id="287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7525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Індійський та Північний Льодовитий океани. Географічне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Історія географічних досліджень.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Рельєф дна. Клімат і води.  Органічний світ. Види господарської діяльності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517232"/>
            <a:ext cx="4168552" cy="72008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Є.М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Північний Льодовитий океан</a:t>
            </a:r>
            <a:endParaRPr lang="ru-RU" sz="3200" dirty="0"/>
          </a:p>
        </p:txBody>
      </p:sp>
      <p:pic>
        <p:nvPicPr>
          <p:cNvPr id="2050" name="Picture 2" descr="Північний Льодовитий океан - Підручник з Географії. 7 кла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0" y="1872606"/>
            <a:ext cx="7056785" cy="40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740386"/>
              </p:ext>
            </p:extLst>
          </p:nvPr>
        </p:nvGraphicFramePr>
        <p:xfrm>
          <a:off x="179512" y="120889"/>
          <a:ext cx="8715438" cy="66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455"/>
                <a:gridCol w="1876198"/>
                <a:gridCol w="2660306"/>
                <a:gridCol w="2197479"/>
              </a:tblGrid>
              <a:tr h="72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План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 Спільне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Індійський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Північний Льодовитий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Площа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76 млн. км</a:t>
                      </a:r>
                      <a:r>
                        <a:rPr lang="uk-UA" sz="2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15 млн. км</a:t>
                      </a:r>
                      <a:r>
                        <a:rPr lang="uk-UA" sz="2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Положення</a:t>
                      </a:r>
                      <a:r>
                        <a:rPr lang="uk-UA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ідносно                а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) екватора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перетинається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на півночі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б) тропіків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перетинається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обома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  <a:cs typeface="Times New Roman"/>
                        </a:rPr>
                        <a:t>в) полярних кіл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перетинається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південним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еретинається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північним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  <a:cs typeface="Times New Roman"/>
                        </a:rPr>
                        <a:t>г) півкуль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3 - північна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східна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переважно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південна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західна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д) материків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Євразія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Африка,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Австралія,</a:t>
                      </a:r>
                      <a:r>
                        <a:rPr lang="uk-UA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Антарктида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Північна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Америка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  <a:cs typeface="Times New Roman"/>
                        </a:rPr>
                        <a:t>є) частин світу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Азія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Африка, Австралія,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Антарктида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Америка,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Європа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Індійський 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океан. </a:t>
            </a:r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Рельєф дна</a:t>
            </a:r>
            <a:endParaRPr lang="ru-RU" sz="3600" dirty="0"/>
          </a:p>
        </p:txBody>
      </p:sp>
      <p:pic>
        <p:nvPicPr>
          <p:cNvPr id="35842" name="Picture 2" descr="https://poradi.com.ua/uploads/4f815d8823/e35dae5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204632"/>
            <a:ext cx="7444350" cy="539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Північний Льодовитий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океан.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Рельєф дна</a:t>
            </a:r>
            <a:endParaRPr lang="ru-RU" sz="3200" dirty="0"/>
          </a:p>
        </p:txBody>
      </p:sp>
      <p:pic>
        <p:nvPicPr>
          <p:cNvPr id="1026" name="Picture 2" descr="http://geografica.net.ua/zagal/statti/geo_piwokean2_t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70450"/>
            <a:ext cx="7200800" cy="540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44566"/>
              </p:ext>
            </p:extLst>
          </p:nvPr>
        </p:nvGraphicFramePr>
        <p:xfrm>
          <a:off x="142844" y="142854"/>
          <a:ext cx="8858312" cy="652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56"/>
                <a:gridCol w="1869461"/>
                <a:gridCol w="3048617"/>
                <a:gridCol w="2214578"/>
              </a:tblGrid>
              <a:tr h="759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План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 Спільне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Індійський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Північний Льодовитий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3. Моря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11, переважно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окраїнні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нутрішнє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- Червоне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внутрішнє</a:t>
                      </a:r>
                      <a:r>
                        <a:rPr lang="uk-UA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 Біле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9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4. Глибини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а) середні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б) найбільші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3711 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7729 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1225 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5527 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9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5. Будова і </a:t>
                      </a:r>
                      <a:endParaRPr lang="uk-UA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рельєф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дна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ельф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, материковий схил, ложе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хил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найкрутіший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ельф найширший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а) жолоби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5, Зондський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Відсутні.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б) серединно-океанічні </a:t>
                      </a:r>
                      <a:endParaRPr lang="uk-UA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хребти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они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розходження плит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Центрально-Індійський, Західно-Індійський, Аравійсько-Індійський розходяться від центру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родовження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Північно-Атлантичного – Гаккеля.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9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в) улоговини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ирокі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морські рівнини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Центральна,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Австрало-Антарктична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Улоговина Гренландського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моря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г) гори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Східно-Індійський хребет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Ломоносова,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Менделєєва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972936"/>
              </p:ext>
            </p:extLst>
          </p:nvPr>
        </p:nvGraphicFramePr>
        <p:xfrm>
          <a:off x="142844" y="142852"/>
          <a:ext cx="8858311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84"/>
                <a:gridCol w="1519578"/>
                <a:gridCol w="3143271"/>
                <a:gridCol w="221457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dirty="0">
                          <a:latin typeface="Times New Roman"/>
                          <a:ea typeface="Times New Roman"/>
                          <a:cs typeface="Times New Roman"/>
                        </a:rPr>
                        <a:t> План </a:t>
                      </a:r>
                      <a:endParaRPr lang="ru-RU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dirty="0">
                          <a:latin typeface="Times New Roman"/>
                          <a:ea typeface="Times New Roman"/>
                          <a:cs typeface="Times New Roman"/>
                        </a:rPr>
                        <a:t>  Спільне </a:t>
                      </a:r>
                      <a:endParaRPr lang="ru-RU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dirty="0">
                          <a:latin typeface="Times New Roman"/>
                          <a:ea typeface="Times New Roman"/>
                          <a:cs typeface="Times New Roman"/>
                        </a:rPr>
                        <a:t>Індійський </a:t>
                      </a:r>
                      <a:endParaRPr lang="ru-RU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dirty="0">
                          <a:latin typeface="Times New Roman"/>
                          <a:ea typeface="Times New Roman"/>
                          <a:cs typeface="Times New Roman"/>
                        </a:rPr>
                        <a:t>Північний Льодовитий</a:t>
                      </a:r>
                      <a:endParaRPr lang="ru-RU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6. Острови</a:t>
                      </a:r>
                      <a:endParaRPr lang="ru-RU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материкові</a:t>
                      </a:r>
                      <a:endParaRPr lang="ru-RU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вулканічні </a:t>
                      </a: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uk-UA" sz="25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Кракатау</a:t>
                      </a: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, коралові - 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Мальдівські</a:t>
                      </a:r>
                      <a:endParaRPr lang="ru-RU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тільки материкові</a:t>
                      </a:r>
                      <a:endParaRPr lang="ru-RU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>
                          <a:latin typeface="Times New Roman"/>
                          <a:ea typeface="Times New Roman"/>
                          <a:cs typeface="Times New Roman"/>
                        </a:rPr>
                        <a:t>7. Кліматичні пояси</a:t>
                      </a:r>
                      <a:endParaRPr lang="ru-RU" sz="25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кваторіальний</a:t>
                      </a: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, субекваторіальні, тропічні, 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субтропічні</a:t>
                      </a: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, південний 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помірний</a:t>
                      </a: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, субантарктичний і 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антарктичний</a:t>
                      </a:r>
                      <a:endParaRPr lang="ru-RU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рктичний </a:t>
                      </a: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і 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субарктичний</a:t>
                      </a:r>
                      <a:endParaRPr lang="ru-RU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>
                          <a:latin typeface="Times New Roman"/>
                          <a:ea typeface="Times New Roman"/>
                          <a:cs typeface="Times New Roman"/>
                        </a:rPr>
                        <a:t>8. Типи атмосферної циркуляції</a:t>
                      </a:r>
                      <a:endParaRPr lang="ru-RU" sz="25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5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пасати, </a:t>
                      </a: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західні вітри, південно-східні полярні стокові вітри, 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мусони</a:t>
                      </a:r>
                      <a:endParaRPr lang="ru-RU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івнічно-східні </a:t>
                      </a:r>
                      <a:r>
                        <a:rPr lang="uk-UA" sz="2500" b="1" dirty="0">
                          <a:latin typeface="Times New Roman"/>
                          <a:ea typeface="Times New Roman"/>
                          <a:cs typeface="Times New Roman"/>
                        </a:rPr>
                        <a:t>приполярні </a:t>
                      </a:r>
                      <a:r>
                        <a:rPr lang="uk-UA" sz="2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вітри</a:t>
                      </a:r>
                      <a:endParaRPr lang="ru-RU" sz="2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misteriya.com/uploads/posts/2007-12/1198672246_119847987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82" y="1571612"/>
            <a:ext cx="7048517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0"/>
            <a:ext cx="3286116" cy="114298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Мальд</a:t>
            </a:r>
            <a:r>
              <a:rPr lang="uk-UA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іви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blogotur.info/wp-content/uploads/2010/03/malives_coral1.jpg"/>
          <p:cNvPicPr>
            <a:picLocks noChangeAspect="1" noChangeArrowheads="1"/>
          </p:cNvPicPr>
          <p:nvPr/>
        </p:nvPicPr>
        <p:blipFill>
          <a:blip r:embed="rId3"/>
          <a:srcRect l="3749" t="3749" r="5000" b="4375"/>
          <a:stretch>
            <a:fillRect/>
          </a:stretch>
        </p:blipFill>
        <p:spPr bwMode="auto">
          <a:xfrm>
            <a:off x="107504" y="80677"/>
            <a:ext cx="5107470" cy="342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Сейшельські острови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no.znaimo.com.ua/tw_files2/urls_1/419/d-418307/img21.jpg"/>
          <p:cNvPicPr>
            <a:picLocks noChangeAspect="1" noChangeArrowheads="1"/>
          </p:cNvPicPr>
          <p:nvPr/>
        </p:nvPicPr>
        <p:blipFill rotWithShape="1">
          <a:blip r:embed="rId2"/>
          <a:srcRect b="16508"/>
          <a:stretch/>
        </p:blipFill>
        <p:spPr bwMode="auto">
          <a:xfrm>
            <a:off x="208455" y="1124744"/>
            <a:ext cx="8684026" cy="543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Маврикій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surf-spot.ru/wp-content/uploads/2013/09/le_mor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074056"/>
            <a:ext cx="8136904" cy="542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0"/>
          <a:ext cx="8658228" cy="674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2214578"/>
                <a:gridCol w="2350267"/>
                <a:gridCol w="2164557"/>
              </a:tblGrid>
              <a:tr h="753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План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 Спільне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Індійський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Північний Льодовитий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5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9. Водні маси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Екваторіальні (+25 +28</a:t>
                      </a:r>
                      <a:r>
                        <a:rPr lang="uk-UA" sz="2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С, 33%</a:t>
                      </a:r>
                      <a:r>
                        <a:rPr lang="uk-UA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), тропічні (+20</a:t>
                      </a:r>
                      <a:r>
                        <a:rPr lang="uk-UA" sz="2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С, &gt;35%</a:t>
                      </a:r>
                      <a:r>
                        <a:rPr lang="uk-UA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), помірні (+10 +15</a:t>
                      </a:r>
                      <a:r>
                        <a:rPr lang="uk-UA" sz="2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С, 34%</a:t>
                      </a:r>
                      <a:r>
                        <a:rPr lang="uk-UA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), полярні (0-1,8</a:t>
                      </a:r>
                      <a:r>
                        <a:rPr lang="uk-UA" sz="2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С, 34%</a:t>
                      </a:r>
                      <a:r>
                        <a:rPr lang="uk-UA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Крім Норвезького і Баренцового морів – полярні.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8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10. Течії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південній частині – типова схема циркуляції, в північній – порушується мусонною течією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Кругова навколо полярна циркуляція, особлива роль Норвезької течії.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3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11. </a:t>
                      </a:r>
                      <a:r>
                        <a:rPr lang="uk-UA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Закономір-ності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поширення органічного світу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Найбільш густо заселені глибини до 100 м, шельф та місця зустрічі теплих і холодних течій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30 000 видів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150 видів, гігантизм, довголіття.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Індійський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</a:t>
            </a:r>
            <a:endParaRPr lang="ru-RU" sz="3200" dirty="0"/>
          </a:p>
        </p:txBody>
      </p:sp>
      <p:pic>
        <p:nvPicPr>
          <p:cNvPr id="20482" name="Picture 2" descr="https://geographyofrussia.com/wp-content/uploads/2011/01/IndianOce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990" y="1268760"/>
            <a:ext cx="5445786" cy="544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00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Карта солоності вод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icrobik.ru/dostb/%D0%9C%D0%B8%D1%80%D0%BE%D0%B2%D0%BE%D0%B9+%D0%BE%D0%BA%D0%B5%D0%B0%D0%BD+%D0%97%D0%B0%D0%B4%D0%B0%D1%87%D0%B8+%D0%BD%D0%B0+%D1%83%D1%80%D0%BE%D0%BAb/img7.jpg"/>
          <p:cNvPicPr>
            <a:picLocks noChangeAspect="1" noChangeArrowheads="1"/>
          </p:cNvPicPr>
          <p:nvPr/>
        </p:nvPicPr>
        <p:blipFill rotWithShape="1">
          <a:blip r:embed="rId2"/>
          <a:srcRect l="2139" t="5493" r="2089" b="9523"/>
          <a:stretch/>
        </p:blipFill>
        <p:spPr bwMode="auto">
          <a:xfrm>
            <a:off x="305726" y="930641"/>
            <a:ext cx="8514746" cy="566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Зміна температури вод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Ocean-temperatur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4" y="1500174"/>
            <a:ext cx="90750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Індійський океан</a:t>
            </a:r>
            <a:endParaRPr lang="ru-RU" sz="3200" dirty="0"/>
          </a:p>
        </p:txBody>
      </p:sp>
      <p:pic>
        <p:nvPicPr>
          <p:cNvPr id="1026" name="Picture 2" descr="http://ukrmap.su/images/g7b/oceans_files/image044.gif"/>
          <p:cNvPicPr>
            <a:picLocks noChangeAspect="1" noChangeArrowheads="1"/>
          </p:cNvPicPr>
          <p:nvPr/>
        </p:nvPicPr>
        <p:blipFill>
          <a:blip r:embed="rId2"/>
          <a:srcRect t="23365" r="50925"/>
          <a:stretch>
            <a:fillRect/>
          </a:stretch>
        </p:blipFill>
        <p:spPr bwMode="auto">
          <a:xfrm>
            <a:off x="2195736" y="1556792"/>
            <a:ext cx="4913845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42875"/>
          <a:ext cx="8858311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05"/>
                <a:gridCol w="3001587"/>
                <a:gridCol w="2049864"/>
                <a:gridCol w="1976655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План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  Спільне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Індійський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Північний Льодовитий</a:t>
                      </a: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Природні ресурси: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а) мінеральні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б) енергетичні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в) біологічні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а) Родовища нафти, газу, вугілля, залізної руди на шельфі;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б) розсипи золота, олова, алмазів на шельфі;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в) сіль;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г) залізо марганцеві конкреції;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Енергія припливів і відпливів, течій, хвиль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Найбільші родовища нафти та газу в світі (Перська затока)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5% вилову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15% вилову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  <a:cs typeface="Times New Roman"/>
                        </a:rPr>
                        <a:t>Проблеми освоєння: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1) забруднення при аваріях танкерів;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2) забруднення промисловими та сільськогосподарськими стоками;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3) побутові відходи;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4) воєнні дії та ядерні випробування.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5117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7106" name="Picture 2" descr="http://ukrmap.su/images/g11a/Maps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025817"/>
            <a:ext cx="8424936" cy="565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210" y="274638"/>
            <a:ext cx="4161589" cy="214625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Органічний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 Індійського океану</a:t>
            </a:r>
            <a:endParaRPr lang="ru-RU" sz="3200" dirty="0"/>
          </a:p>
        </p:txBody>
      </p:sp>
      <p:pic>
        <p:nvPicPr>
          <p:cNvPr id="1026" name="Picture 2" descr="http://scharks.ru/oceans/58-Sulu_T/sh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23" y="215962"/>
            <a:ext cx="4392488" cy="3294367"/>
          </a:xfrm>
          <a:prstGeom prst="rect">
            <a:avLst/>
          </a:prstGeom>
          <a:noFill/>
        </p:spPr>
      </p:pic>
      <p:pic>
        <p:nvPicPr>
          <p:cNvPr id="1030" name="Picture 6" descr="http://www.gigasoft.pp.ua/_nw/160/21789754.jpeg"/>
          <p:cNvPicPr>
            <a:picLocks noChangeAspect="1" noChangeArrowheads="1"/>
          </p:cNvPicPr>
          <p:nvPr/>
        </p:nvPicPr>
        <p:blipFill rotWithShape="1">
          <a:blip r:embed="rId3"/>
          <a:srcRect b="5476"/>
          <a:stretch/>
        </p:blipFill>
        <p:spPr bwMode="auto">
          <a:xfrm>
            <a:off x="2373935" y="2564904"/>
            <a:ext cx="6534472" cy="4117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Органічний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 Індійського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океану</a:t>
            </a:r>
            <a:endParaRPr lang="ru-RU" sz="3200" dirty="0"/>
          </a:p>
        </p:txBody>
      </p:sp>
      <p:pic>
        <p:nvPicPr>
          <p:cNvPr id="31746" name="Picture 2" descr="http://www.turizmvnn.ru/files/system/foto/5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09736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Органічний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 Індійського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океану</a:t>
            </a:r>
            <a:endParaRPr lang="ru-RU" sz="3200" dirty="0"/>
          </a:p>
        </p:txBody>
      </p:sp>
      <p:pic>
        <p:nvPicPr>
          <p:cNvPr id="27650" name="Picture 2" descr="http://www.turizmvnn.ru/files/system/foto/5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216" y="1052736"/>
            <a:ext cx="7584840" cy="568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Органічний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 Індійського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океану</a:t>
            </a:r>
            <a:endParaRPr lang="ru-RU" sz="3200" dirty="0"/>
          </a:p>
        </p:txBody>
      </p:sp>
      <p:pic>
        <p:nvPicPr>
          <p:cNvPr id="29698" name="Picture 2" descr="http://i.azur.ru/aimg/23/1923_cdd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48" y="785794"/>
            <a:ext cx="8880852" cy="588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Органічний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 Індійського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океану</a:t>
            </a:r>
            <a:endParaRPr lang="ru-RU" sz="3200" dirty="0"/>
          </a:p>
        </p:txBody>
      </p:sp>
      <p:pic>
        <p:nvPicPr>
          <p:cNvPr id="32770" name="Picture 2" descr="https://arhivurokov.ru/videouroki/html/2014/06/11/98683162/98683162_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74784"/>
            <a:ext cx="8496944" cy="472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Північний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Льодовитий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</a:t>
            </a:r>
            <a:endParaRPr lang="ru-RU" sz="3200" dirty="0"/>
          </a:p>
        </p:txBody>
      </p:sp>
      <p:pic>
        <p:nvPicPr>
          <p:cNvPr id="21506" name="Picture 2" descr="http://worldfb.ru/misc/i/gallery/32232/1070597.jpg"/>
          <p:cNvPicPr>
            <a:picLocks noChangeAspect="1" noChangeArrowheads="1"/>
          </p:cNvPicPr>
          <p:nvPr/>
        </p:nvPicPr>
        <p:blipFill rotWithShape="1">
          <a:blip r:embed="rId2"/>
          <a:srcRect l="3448" r="3937" b="3516"/>
          <a:stretch/>
        </p:blipFill>
        <p:spPr bwMode="auto">
          <a:xfrm>
            <a:off x="395536" y="1285859"/>
            <a:ext cx="8479971" cy="5376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psudoterad.ru/img/picture/Jun/29/83c77e78f80fda94c215b39c328fccd3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8304923" cy="622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static.panoramio.com/photos/large/96295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9" y="242647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asyan.org/potre/%D0%A5%D1%82%D0%BE+%D0%B7+%D0%BC%D0%B0%D0%BD%D0%B4%D1%80%D1%96%D0%B2%D0%BD%D0%B8%D0%BA%D1%96%D0%B2+%D0%BF%D0%B5%D1%80%D1%88%D0%B8%D0%BC+%D0%B4%D0%BE%D1%81%D1%8F%D0%B3%D0%BD%D1%83%D0%B2+%D0%9F%D1%96%D0%B2%D0%BD%D1%96%D1%87%D0%BD%D0%BE%D0%B3%D0%BE+%D0%BF%D0%BE%D0%BB%D1%8E%D1%81%D0%B0%3Fe/52576_html_m256f6ba8.png"/>
          <p:cNvPicPr>
            <a:picLocks noChangeAspect="1" noChangeArrowheads="1"/>
          </p:cNvPicPr>
          <p:nvPr/>
        </p:nvPicPr>
        <p:blipFill rotWithShape="1">
          <a:blip r:embed="rId2"/>
          <a:srcRect l="1" r="240" b="46045"/>
          <a:stretch/>
        </p:blipFill>
        <p:spPr bwMode="auto">
          <a:xfrm>
            <a:off x="344049" y="260649"/>
            <a:ext cx="8404415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12 цікавих фактів про Північно-Льодовитий оке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86" y="316614"/>
            <a:ext cx="8449955" cy="6337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 61, вивчити зміст таблиць,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підготуватись до тестування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40" name="Picture 4" descr="http://forums.corsairs-harbour.ru/images_f/history/money/406.png"/>
          <p:cNvPicPr>
            <a:picLocks noChangeAspect="1" noChangeArrowheads="1"/>
          </p:cNvPicPr>
          <p:nvPr/>
        </p:nvPicPr>
        <p:blipFill>
          <a:blip r:embed="rId2"/>
          <a:srcRect r="49643"/>
          <a:stretch>
            <a:fillRect/>
          </a:stretch>
        </p:blipFill>
        <p:spPr bwMode="auto">
          <a:xfrm>
            <a:off x="142394" y="332656"/>
            <a:ext cx="3141835" cy="3146301"/>
          </a:xfrm>
          <a:prstGeom prst="rect">
            <a:avLst/>
          </a:prstGeom>
          <a:noFill/>
        </p:spPr>
      </p:pic>
      <p:pic>
        <p:nvPicPr>
          <p:cNvPr id="39942" name="Picture 6" descr="https://www.litres.ru/static/bookimages/06/66/47/06664776.bin.dir/h/_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419" y="620688"/>
            <a:ext cx="4130147" cy="6145098"/>
          </a:xfrm>
          <a:prstGeom prst="rect">
            <a:avLst/>
          </a:prstGeom>
          <a:noFill/>
        </p:spPr>
      </p:pic>
      <p:pic>
        <p:nvPicPr>
          <p:cNvPr id="7" name="Picture 4" descr="http://forums.corsairs-harbour.ru/images_f/history/money/406.png"/>
          <p:cNvPicPr>
            <a:picLocks noChangeAspect="1" noChangeArrowheads="1"/>
          </p:cNvPicPr>
          <p:nvPr/>
        </p:nvPicPr>
        <p:blipFill>
          <a:blip r:embed="rId2"/>
          <a:srcRect l="49286" t="142"/>
          <a:stretch>
            <a:fillRect/>
          </a:stretch>
        </p:blipFill>
        <p:spPr bwMode="auto">
          <a:xfrm>
            <a:off x="142395" y="3640356"/>
            <a:ext cx="3129975" cy="310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Мис Доброї Надії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pic.auto.mail.ru/content/documents/in_text_images/6/1/6105b403224f178a9d0d7bac160aee11_sma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929587" cy="518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8582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Васко да Гама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КЛАД ВАСКО ДА ГАМЫ В ИЗУЧЕНИИ ПРИРОДЫ АФРИКИ - Исследован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50287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c.pics.livejournal.com/tima_mozg/26436763/9371/9371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809" y="2852936"/>
            <a:ext cx="4258617" cy="3548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2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Дослідження Арктики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Відповіді /сторінка 28-45 § 6 - 9/ Географія 6 клас Гільберг Т Г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/>
          <a:stretch/>
        </p:blipFill>
        <p:spPr bwMode="auto">
          <a:xfrm>
            <a:off x="205380" y="1569752"/>
            <a:ext cx="8687099" cy="44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Індійський океан</a:t>
            </a:r>
            <a:endParaRPr lang="ru-RU" dirty="0"/>
          </a:p>
        </p:txBody>
      </p:sp>
      <p:pic>
        <p:nvPicPr>
          <p:cNvPr id="19458" name="Picture 2" descr="http://subject.com.ua/textbook/geography/7klas/7klas.files/image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027" y="1052736"/>
            <a:ext cx="5724384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Північний Льодовитий океан</a:t>
            </a:r>
            <a:endParaRPr lang="ru-RU" sz="3200" dirty="0"/>
          </a:p>
        </p:txBody>
      </p:sp>
      <p:pic>
        <p:nvPicPr>
          <p:cNvPr id="36866" name="Picture 2" descr="http://larisamoroz.blog.net.ua/files/2015/04/pivnichno-lodovytyj-ok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052736"/>
            <a:ext cx="6349701" cy="564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568</Words>
  <Application>Microsoft Office PowerPoint</Application>
  <PresentationFormat>Экран (4:3)</PresentationFormat>
  <Paragraphs>139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Індійський та Північний Льодовитий океани. Географічне положення. Історія географічних досліджень. Рельєф дна. Клімат і води.  Органічний світ. Види господарської діяльності</vt:lpstr>
      <vt:lpstr>Індійський океан</vt:lpstr>
      <vt:lpstr>Північний Льодовитий океан</vt:lpstr>
      <vt:lpstr>Презентация PowerPoint</vt:lpstr>
      <vt:lpstr>Мис Доброї Надії</vt:lpstr>
      <vt:lpstr>Васко да Гама</vt:lpstr>
      <vt:lpstr>Дослідження Арктики</vt:lpstr>
      <vt:lpstr>Індійський океан</vt:lpstr>
      <vt:lpstr>Північний Льодовитий океан</vt:lpstr>
      <vt:lpstr>Північний Льодовитий океан</vt:lpstr>
      <vt:lpstr>Презентация PowerPoint</vt:lpstr>
      <vt:lpstr>Індійський океан. Рельєф дна</vt:lpstr>
      <vt:lpstr>Північний Льодовитий океан. Рельєф дна</vt:lpstr>
      <vt:lpstr>Презентация PowerPoint</vt:lpstr>
      <vt:lpstr>Презентация PowerPoint</vt:lpstr>
      <vt:lpstr>Мальдіви </vt:lpstr>
      <vt:lpstr>Сейшельські острови </vt:lpstr>
      <vt:lpstr>Маврикій </vt:lpstr>
      <vt:lpstr>Презентация PowerPoint</vt:lpstr>
      <vt:lpstr>Карта солоності вод</vt:lpstr>
      <vt:lpstr>Зміна температури вод </vt:lpstr>
      <vt:lpstr>Індійський океан</vt:lpstr>
      <vt:lpstr>Презентация PowerPoint</vt:lpstr>
      <vt:lpstr>Ресурси </vt:lpstr>
      <vt:lpstr>Органічний світ Індійського океану</vt:lpstr>
      <vt:lpstr>Органічний світ Індійського океану</vt:lpstr>
      <vt:lpstr>Органічний світ Індійського океану</vt:lpstr>
      <vt:lpstr>Органічний світ Індійського океану</vt:lpstr>
      <vt:lpstr>Органічний світ Індійського океану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Aj</cp:lastModifiedBy>
  <cp:revision>64</cp:revision>
  <dcterms:created xsi:type="dcterms:W3CDTF">2017-04-16T15:36:38Z</dcterms:created>
  <dcterms:modified xsi:type="dcterms:W3CDTF">2020-05-07T18:27:09Z</dcterms:modified>
</cp:coreProperties>
</file>