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6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7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9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19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44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51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7642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38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163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3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4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414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60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2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091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49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71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5687C-C147-442A-8365-399F397FCA5F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B9E5D51-F482-4524-A7CC-6CD7BFB24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8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632" y="1788901"/>
            <a:ext cx="8679915" cy="1748729"/>
          </a:xfrm>
        </p:spPr>
        <p:txBody>
          <a:bodyPr>
            <a:noAutofit/>
          </a:bodyPr>
          <a:lstStyle/>
          <a:p>
            <a:r>
              <a:rPr lang="uk-UA" sz="7200" dirty="0" smtClean="0"/>
              <a:t>Тваринний світ Тихого океану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32193" y="4247461"/>
            <a:ext cx="8673427" cy="1322587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Презентацію підготувала </a:t>
            </a:r>
            <a:r>
              <a:rPr lang="uk-UA" sz="2800" dirty="0" err="1" smtClean="0"/>
              <a:t>Несин</a:t>
            </a:r>
            <a:r>
              <a:rPr lang="uk-UA" sz="2800" dirty="0" smtClean="0"/>
              <a:t>  Дарина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39382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err="1" smtClean="0"/>
              <a:t>Архітеутис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6064660" cy="3880773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Архіте́утис</a:t>
            </a:r>
            <a:r>
              <a:rPr lang="ru-RU" sz="2000" dirty="0" smtClean="0"/>
              <a:t> </a:t>
            </a:r>
            <a:r>
              <a:rPr lang="en-US" sz="2000" dirty="0" smtClean="0"/>
              <a:t>— </a:t>
            </a:r>
            <a:r>
              <a:rPr lang="ru-RU" sz="2000" dirty="0" err="1"/>
              <a:t>рід</a:t>
            </a:r>
            <a:r>
              <a:rPr lang="ru-RU" sz="2000" dirty="0"/>
              <a:t> </a:t>
            </a:r>
            <a:r>
              <a:rPr lang="ru-RU" sz="2000" dirty="0" err="1"/>
              <a:t>кальмарів</a:t>
            </a:r>
            <a:r>
              <a:rPr lang="ru-RU" sz="2000" dirty="0"/>
              <a:t>. Його представники є найбільшими безхребетними </a:t>
            </a:r>
            <a:r>
              <a:rPr lang="uk-UA" sz="2000" dirty="0" smtClean="0"/>
              <a:t>тваринами. Вони сягають загальної довжини 18 м, але більшість знайдених зразків мала розміри 10–14 м, хоча є ще багато зразків із розмірами 6–10 м. Загальна довжина включає тіло, голову, руки й два довгих годуючих щупальця, які значно довші, ніж решта тіла. Найважчі тварини важать близько тонни, але в більшості випадків вага становить 450 кг і менше.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301" y="609600"/>
            <a:ext cx="4876800" cy="243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005" y="3589361"/>
            <a:ext cx="3685392" cy="291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14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Восьминіг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433544"/>
            <a:ext cx="603736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uk-UA" sz="2000" dirty="0" smtClean="0"/>
              <a:t>Восьминіг - це істота, тіло якої схоже на кулю з вісьмома щупальцями, які відходять від неї. Насправді ж, за його мішкуватим тілом ховається високорозвинений мозок і нервова система дивовижно розумної тварини. Довжина: до 3 м, зазвичай менше. Маса: близько 25 кг. Самиці досягають статевої зрілості при масі 1 кг, а самці - 100 г.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286" y="670257"/>
            <a:ext cx="4659431" cy="579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83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Морська черепаха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460840"/>
            <a:ext cx="6515036" cy="3880773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Морські</a:t>
            </a:r>
            <a:r>
              <a:rPr lang="ru-RU" sz="2000" dirty="0" smtClean="0"/>
              <a:t> </a:t>
            </a:r>
            <a:r>
              <a:rPr lang="ru-RU" sz="2000" dirty="0" smtClean="0"/>
              <a:t>черепахи </a:t>
            </a:r>
            <a:r>
              <a:rPr lang="en-US" sz="2000" dirty="0" smtClean="0"/>
              <a:t>— </a:t>
            </a:r>
            <a:r>
              <a:rPr lang="uk-UA" sz="2000" dirty="0" smtClean="0"/>
              <a:t>родина великих морських черепах, що мають обтічний серцеподібний або овальний панцир, покритий роговими щитками, і кінцівки, що не втягуються, перетворені на ласти. Середня тривалість життя морських черепах зазвичай становить близько 80 років. Протягом всього періоду гніздування, який трапляється раз в два або чотири роки, самка відкладає від чотирьох до семи кладок кількістю 150—200 яєць. 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734" y="1412677"/>
            <a:ext cx="4251704" cy="460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97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Калан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928" y="2460840"/>
            <a:ext cx="5846296" cy="388077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Калан </a:t>
            </a:r>
            <a:r>
              <a:rPr lang="en-US" sz="2000" dirty="0" smtClean="0"/>
              <a:t>— </a:t>
            </a:r>
            <a:r>
              <a:rPr lang="ru-RU" sz="2000" dirty="0"/>
              <a:t>вид ссавців з родини </a:t>
            </a:r>
            <a:r>
              <a:rPr lang="ru-RU" sz="2000" dirty="0" smtClean="0"/>
              <a:t>Куницевих.</a:t>
            </a:r>
            <a:r>
              <a:rPr lang="uk-UA" sz="2000" dirty="0" smtClean="0"/>
              <a:t> </a:t>
            </a:r>
            <a:r>
              <a:rPr lang="uk-UA" sz="2000" dirty="0" smtClean="0"/>
              <a:t>Голова і тіло, як правило, довжиною 1000–1200 мм, а довжина хвоста становить 250–370 мм. Самці важать 22-35 кг, а самиці — 15-32 кг. Колір варіює від червонувато-коричневого до темно-коричневого, майже чорного, за винятком сірих або вершкових голови, горла і грудей.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331" y="175429"/>
            <a:ext cx="4378579" cy="3100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24" y="3398293"/>
            <a:ext cx="5115738" cy="32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04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Кашалот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5709818" cy="388077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Кашалот</a:t>
            </a:r>
            <a:r>
              <a:rPr lang="en-US" sz="2000" dirty="0" smtClean="0"/>
              <a:t> </a:t>
            </a:r>
            <a:r>
              <a:rPr lang="en-US" sz="2000" dirty="0"/>
              <a:t>— </a:t>
            </a:r>
            <a:r>
              <a:rPr lang="uk-UA" sz="2000" dirty="0" smtClean="0"/>
              <a:t>морський</a:t>
            </a:r>
            <a:r>
              <a:rPr lang="ru-RU" sz="2000" dirty="0" smtClean="0"/>
              <a:t> </a:t>
            </a:r>
            <a:r>
              <a:rPr lang="uk-UA" sz="2000" dirty="0" smtClean="0"/>
              <a:t>ссавець, найбільший представник підряду зубатих китів. Дорослі самці досягають 20 м довжини і 50 тонн маси (нерідко більше). Самиці значно менші від самців за розмірами, досягаючи лише 13 м, і відрізняються також статурою, кількістю зубів, розмірами і формою голови тощо. Зовнішній вигляд кашалота дуже характерний, у цього кита величезна прямокутна голова, в якій міститься так званий спермацетовий орган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87" y="204718"/>
            <a:ext cx="4994002" cy="2811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384" y="3421038"/>
            <a:ext cx="4840405" cy="30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0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Дюгонь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283419"/>
            <a:ext cx="6392206" cy="3880773"/>
          </a:xfrm>
        </p:spPr>
        <p:txBody>
          <a:bodyPr>
            <a:normAutofit/>
          </a:bodyPr>
          <a:lstStyle/>
          <a:p>
            <a:r>
              <a:rPr lang="ru-RU" sz="2000" dirty="0"/>
              <a:t>Дюго́нь </a:t>
            </a:r>
            <a:r>
              <a:rPr lang="ru-RU" sz="2000" dirty="0" smtClean="0"/>
              <a:t>— </a:t>
            </a:r>
            <a:r>
              <a:rPr lang="ru-RU" sz="2000" dirty="0"/>
              <a:t>рослиноїдний </a:t>
            </a:r>
            <a:r>
              <a:rPr lang="uk-UA" sz="2000" dirty="0" smtClean="0"/>
              <a:t>морський ссавець ряду сиреноподібних. Довжина тіла 2,5-4 м, вага досягає 600 кг. Невелика малорухома голова переходить в масивний веретеноподібний тулуб, який закінчується хвостовим плавником, розташованим горизонтально. Хвіст формою відрізняється від хвоста ламантинів і нагадує хвіст китоподібних: дві його лопаті розділені глибокою виїмкою.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58" y="116676"/>
            <a:ext cx="4309407" cy="3240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361" y="3496670"/>
            <a:ext cx="4876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14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Косатка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310" y="2365306"/>
            <a:ext cx="6228433" cy="3880773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Косатка</a:t>
            </a:r>
            <a:r>
              <a:rPr lang="ru-RU" sz="2000" dirty="0" smtClean="0"/>
              <a:t> </a:t>
            </a:r>
            <a:r>
              <a:rPr lang="en-US" sz="2000" dirty="0" smtClean="0"/>
              <a:t>— </a:t>
            </a:r>
            <a:r>
              <a:rPr lang="uk-UA" sz="2000" dirty="0" smtClean="0"/>
              <a:t>водний</a:t>
            </a:r>
            <a:r>
              <a:rPr lang="ru-RU" sz="2000" dirty="0" smtClean="0"/>
              <a:t> </a:t>
            </a:r>
            <a:r>
              <a:rPr lang="uk-UA" sz="2000" dirty="0" smtClean="0"/>
              <a:t>ссавець</a:t>
            </a:r>
            <a:r>
              <a:rPr lang="ru-RU" sz="2000" dirty="0" smtClean="0"/>
              <a:t> </a:t>
            </a:r>
            <a:r>
              <a:rPr lang="uk-UA" sz="2000" dirty="0" smtClean="0"/>
              <a:t>родини</a:t>
            </a:r>
            <a:r>
              <a:rPr lang="ru-RU" sz="2000" dirty="0" smtClean="0"/>
              <a:t> </a:t>
            </a:r>
            <a:r>
              <a:rPr lang="uk-UA" sz="2000" dirty="0" smtClean="0"/>
              <a:t>дельфінових</a:t>
            </a:r>
            <a:r>
              <a:rPr lang="ru-RU" sz="2000" dirty="0" smtClean="0"/>
              <a:t>.</a:t>
            </a:r>
            <a:r>
              <a:rPr lang="uk-UA" sz="2000" dirty="0" smtClean="0"/>
              <a:t> </a:t>
            </a:r>
            <a:r>
              <a:rPr lang="ru-RU" sz="2000" dirty="0" smtClean="0"/>
              <a:t>Це </a:t>
            </a:r>
            <a:r>
              <a:rPr lang="ru-RU" sz="2000" dirty="0"/>
              <a:t>найбільші хижі дельфіни; відрізняються </a:t>
            </a:r>
            <a:r>
              <a:rPr lang="uk-UA" sz="2000" dirty="0" smtClean="0"/>
              <a:t>від інших дельфінів контрастним чорно-білим забарвленням. Самці досягають в довжину 6-7 м, при масі до 8 т, самиці — 6 м при масі до 4 т. Крім того, спинний плавник у самців високий (до 1,5 м) і майже прямий, а у самиць — приблизно удвічі нижчий і заломлений. 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652" y="2200111"/>
            <a:ext cx="4858603" cy="32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49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err="1" smtClean="0"/>
              <a:t>Манта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6010069" cy="3880773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Манта</a:t>
            </a:r>
            <a:r>
              <a:rPr lang="en-US" sz="2000" dirty="0" smtClean="0"/>
              <a:t> </a:t>
            </a:r>
            <a:r>
              <a:rPr lang="en-US" sz="2000" dirty="0"/>
              <a:t>— </a:t>
            </a:r>
            <a:r>
              <a:rPr lang="ru-RU" sz="2000" dirty="0"/>
              <a:t>скат з роду </a:t>
            </a:r>
            <a:r>
              <a:rPr lang="ru-RU" sz="2000" dirty="0" err="1"/>
              <a:t>Манта</a:t>
            </a:r>
            <a:r>
              <a:rPr lang="ru-RU" sz="2000" dirty="0"/>
              <a:t> </a:t>
            </a:r>
            <a:r>
              <a:rPr lang="ru-RU" sz="2000" dirty="0" err="1"/>
              <a:t>родини</a:t>
            </a:r>
            <a:r>
              <a:rPr lang="ru-RU" sz="2000" dirty="0"/>
              <a:t> </a:t>
            </a:r>
            <a:r>
              <a:rPr lang="ru-RU" sz="2000" dirty="0" err="1"/>
              <a:t>Орлякові</a:t>
            </a:r>
            <a:r>
              <a:rPr lang="ru-RU" sz="2000" dirty="0"/>
              <a:t>. </a:t>
            </a:r>
            <a:r>
              <a:rPr lang="ru-RU" sz="2000" dirty="0" err="1"/>
              <a:t>Інша</a:t>
            </a:r>
            <a:r>
              <a:rPr lang="ru-RU" sz="2000" dirty="0"/>
              <a:t> </a:t>
            </a:r>
            <a:r>
              <a:rPr lang="ru-RU" sz="2000" dirty="0" err="1"/>
              <a:t>назва</a:t>
            </a:r>
            <a:r>
              <a:rPr lang="ru-RU" sz="2000" dirty="0"/>
              <a:t> «</a:t>
            </a:r>
            <a:r>
              <a:rPr lang="ru-RU" sz="2000" dirty="0" err="1"/>
              <a:t>велетенський</a:t>
            </a:r>
            <a:r>
              <a:rPr lang="ru-RU" sz="2000" dirty="0"/>
              <a:t> </a:t>
            </a:r>
            <a:r>
              <a:rPr lang="ru-RU" sz="2000" dirty="0" err="1"/>
              <a:t>морський</a:t>
            </a:r>
            <a:r>
              <a:rPr lang="ru-RU" sz="2000" dirty="0"/>
              <a:t> </a:t>
            </a:r>
            <a:r>
              <a:rPr lang="ru-RU" sz="2000" dirty="0" err="1"/>
              <a:t>диявол</a:t>
            </a:r>
            <a:r>
              <a:rPr lang="ru-RU" sz="2000" dirty="0" smtClean="0"/>
              <a:t>». </a:t>
            </a:r>
            <a:r>
              <a:rPr lang="ru-RU" sz="2000" dirty="0" err="1" smtClean="0"/>
              <a:t>Найбільший</a:t>
            </a:r>
            <a:r>
              <a:rPr lang="ru-RU" sz="2000" dirty="0" smtClean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скатів</a:t>
            </a:r>
            <a:r>
              <a:rPr lang="ru-RU" sz="2000" dirty="0"/>
              <a:t>, ширина </a:t>
            </a:r>
            <a:r>
              <a:rPr lang="ru-RU" sz="2000" dirty="0" err="1"/>
              <a:t>тіла</a:t>
            </a:r>
            <a:r>
              <a:rPr lang="ru-RU" sz="2000" dirty="0"/>
              <a:t> </a:t>
            </a:r>
            <a:r>
              <a:rPr lang="ru-RU" sz="2000" dirty="0" err="1"/>
              <a:t>окремих</a:t>
            </a:r>
            <a:r>
              <a:rPr lang="ru-RU" sz="2000" dirty="0"/>
              <a:t> </a:t>
            </a:r>
            <a:r>
              <a:rPr lang="ru-RU" sz="2000" dirty="0" err="1"/>
              <a:t>особин</a:t>
            </a:r>
            <a:r>
              <a:rPr lang="ru-RU" sz="2000" dirty="0"/>
              <a:t> </a:t>
            </a:r>
            <a:r>
              <a:rPr lang="ru-RU" sz="2000" dirty="0" err="1"/>
              <a:t>досягає</a:t>
            </a:r>
            <a:r>
              <a:rPr lang="ru-RU" sz="2000" dirty="0"/>
              <a:t> </a:t>
            </a:r>
            <a:r>
              <a:rPr lang="ru-RU" sz="2000" dirty="0" smtClean="0"/>
              <a:t>7, </a:t>
            </a:r>
            <a:r>
              <a:rPr lang="ru-RU" sz="2000" dirty="0"/>
              <a:t>а </a:t>
            </a:r>
            <a:r>
              <a:rPr lang="ru-RU" sz="2000" dirty="0" err="1"/>
              <a:t>маса</a:t>
            </a:r>
            <a:r>
              <a:rPr lang="ru-RU" sz="2000" dirty="0"/>
              <a:t> великих </a:t>
            </a:r>
            <a:r>
              <a:rPr lang="ru-RU" sz="2000" dirty="0" err="1"/>
              <a:t>екземплярів</a:t>
            </a:r>
            <a:r>
              <a:rPr lang="ru-RU" sz="2000" dirty="0"/>
              <a:t> — до 2 т. Голова </a:t>
            </a:r>
            <a:r>
              <a:rPr lang="ru-RU" sz="2000" dirty="0" err="1"/>
              <a:t>пласка</a:t>
            </a:r>
            <a:r>
              <a:rPr lang="ru-RU" sz="2000" dirty="0"/>
              <a:t>, </a:t>
            </a:r>
            <a:r>
              <a:rPr lang="ru-RU" sz="2000" dirty="0" err="1"/>
              <a:t>доволі</a:t>
            </a:r>
            <a:r>
              <a:rPr lang="ru-RU" sz="2000" dirty="0"/>
              <a:t> широка, </a:t>
            </a:r>
            <a:r>
              <a:rPr lang="ru-RU" sz="2000" dirty="0" err="1"/>
              <a:t>проте</a:t>
            </a:r>
            <a:r>
              <a:rPr lang="ru-RU" sz="2000" dirty="0"/>
              <a:t> не </a:t>
            </a:r>
            <a:r>
              <a:rPr lang="ru-RU" sz="2000" dirty="0" err="1"/>
              <a:t>дуже</a:t>
            </a:r>
            <a:r>
              <a:rPr lang="ru-RU" sz="2000" dirty="0"/>
              <a:t> </a:t>
            </a:r>
            <a:r>
              <a:rPr lang="ru-RU" sz="2000" dirty="0" err="1"/>
              <a:t>витягнута</a:t>
            </a:r>
            <a:r>
              <a:rPr lang="ru-RU" sz="2000" dirty="0"/>
              <a:t> в </a:t>
            </a:r>
            <a:r>
              <a:rPr lang="ru-RU" sz="2000" dirty="0" err="1"/>
              <a:t>довжину</a:t>
            </a:r>
            <a:r>
              <a:rPr lang="ru-RU" sz="2000" dirty="0"/>
              <a:t>. </a:t>
            </a:r>
            <a:r>
              <a:rPr lang="ru-RU" sz="2000" dirty="0" err="1"/>
              <a:t>Ротова</a:t>
            </a:r>
            <a:r>
              <a:rPr lang="ru-RU" sz="2000" dirty="0"/>
              <a:t> </a:t>
            </a:r>
            <a:r>
              <a:rPr lang="ru-RU" sz="2000" dirty="0" err="1"/>
              <a:t>порожнина</a:t>
            </a:r>
            <a:r>
              <a:rPr lang="ru-RU" sz="2000" dirty="0"/>
              <a:t> </a:t>
            </a:r>
            <a:r>
              <a:rPr lang="ru-RU" sz="2000" dirty="0" err="1"/>
              <a:t>мант</a:t>
            </a:r>
            <a:r>
              <a:rPr lang="ru-RU" sz="2000" dirty="0"/>
              <a:t> </a:t>
            </a:r>
            <a:r>
              <a:rPr lang="ru-RU" sz="2000" dirty="0" err="1"/>
              <a:t>дуже</a:t>
            </a:r>
            <a:r>
              <a:rPr lang="ru-RU" sz="2000" dirty="0"/>
              <a:t> широка й </a:t>
            </a:r>
            <a:r>
              <a:rPr lang="ru-RU" sz="2000" dirty="0" err="1"/>
              <a:t>розташована</a:t>
            </a:r>
            <a:r>
              <a:rPr lang="ru-RU" sz="2000" dirty="0"/>
              <a:t> на </a:t>
            </a:r>
            <a:r>
              <a:rPr lang="ru-RU" sz="2000" dirty="0" err="1"/>
              <a:t>передньому</a:t>
            </a:r>
            <a:r>
              <a:rPr lang="ru-RU" sz="2000" dirty="0"/>
              <a:t> краю </a:t>
            </a:r>
            <a:r>
              <a:rPr lang="ru-RU" sz="2000" dirty="0" err="1"/>
              <a:t>голови</a:t>
            </a:r>
            <a:r>
              <a:rPr lang="ru-RU" sz="2000" dirty="0"/>
              <a:t>. Як і в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скатів-рогачів</a:t>
            </a:r>
            <a:r>
              <a:rPr lang="ru-RU" sz="2000" dirty="0"/>
              <a:t>, у </a:t>
            </a:r>
            <a:r>
              <a:rPr lang="ru-RU" sz="2000" dirty="0" err="1"/>
              <a:t>манти</a:t>
            </a:r>
            <a:r>
              <a:rPr lang="ru-RU" sz="2000" dirty="0"/>
              <a:t> </a:t>
            </a:r>
            <a:r>
              <a:rPr lang="ru-RU" sz="2000" dirty="0" err="1"/>
              <a:t>розвинений</a:t>
            </a:r>
            <a:r>
              <a:rPr lang="ru-RU" sz="2000" dirty="0"/>
              <a:t> </a:t>
            </a:r>
            <a:r>
              <a:rPr lang="ru-RU" sz="2000" dirty="0" err="1"/>
              <a:t>цідильний</a:t>
            </a:r>
            <a:r>
              <a:rPr lang="ru-RU" sz="2000" dirty="0"/>
              <a:t> </a:t>
            </a:r>
            <a:r>
              <a:rPr lang="ru-RU" sz="2000" dirty="0" err="1"/>
              <a:t>апарат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складається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зяберних</a:t>
            </a:r>
            <a:r>
              <a:rPr lang="ru-RU" sz="2000" dirty="0"/>
              <a:t> пластинок, на </a:t>
            </a:r>
            <a:r>
              <a:rPr lang="ru-RU" sz="2000" dirty="0" err="1"/>
              <a:t>яких</a:t>
            </a:r>
            <a:r>
              <a:rPr lang="ru-RU" sz="2000" dirty="0"/>
              <a:t> </a:t>
            </a:r>
            <a:r>
              <a:rPr lang="ru-RU" sz="2000" dirty="0" err="1"/>
              <a:t>фільтрується</a:t>
            </a:r>
            <a:r>
              <a:rPr lang="ru-RU" sz="2000" dirty="0"/>
              <a:t> </a:t>
            </a:r>
            <a:r>
              <a:rPr lang="ru-RU" sz="2000" dirty="0" err="1" smtClean="0"/>
              <a:t>їжа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257" y="239287"/>
            <a:ext cx="4074568" cy="3063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73" y="3673071"/>
            <a:ext cx="3978323" cy="29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4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Морський котик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453" y="2160589"/>
            <a:ext cx="6446797" cy="3880773"/>
          </a:xfrm>
        </p:spPr>
        <p:txBody>
          <a:bodyPr>
            <a:normAutofit/>
          </a:bodyPr>
          <a:lstStyle/>
          <a:p>
            <a:r>
              <a:rPr lang="ru-RU" sz="2000" dirty="0" err="1"/>
              <a:t>Морські</a:t>
            </a:r>
            <a:r>
              <a:rPr lang="ru-RU" sz="2000" dirty="0"/>
              <a:t> котики </a:t>
            </a:r>
            <a:r>
              <a:rPr lang="en-US" sz="2000" dirty="0" smtClean="0"/>
              <a:t>- </a:t>
            </a:r>
            <a:r>
              <a:rPr lang="ru-RU" sz="2000" dirty="0" err="1"/>
              <a:t>підродина</a:t>
            </a:r>
            <a:r>
              <a:rPr lang="ru-RU" sz="2000" dirty="0"/>
              <a:t> </a:t>
            </a:r>
            <a:r>
              <a:rPr lang="ru-RU" sz="2000" dirty="0" err="1"/>
              <a:t>вухатих</a:t>
            </a:r>
            <a:r>
              <a:rPr lang="ru-RU" sz="2000" dirty="0"/>
              <a:t> </a:t>
            </a:r>
            <a:r>
              <a:rPr lang="ru-RU" sz="2000" dirty="0" err="1"/>
              <a:t>тюленів</a:t>
            </a:r>
            <a:r>
              <a:rPr lang="ru-RU" sz="2000" dirty="0"/>
              <a:t>, </a:t>
            </a:r>
            <a:r>
              <a:rPr lang="ru-RU" sz="2000" dirty="0" smtClean="0"/>
              <a:t>яка </a:t>
            </a:r>
            <a:r>
              <a:rPr lang="ru-RU" sz="2000" dirty="0" err="1"/>
              <a:t>складається</a:t>
            </a:r>
            <a:r>
              <a:rPr lang="ru-RU" sz="2000" dirty="0"/>
              <a:t> з 9 </a:t>
            </a:r>
            <a:r>
              <a:rPr lang="ru-RU" sz="2000" dirty="0" err="1"/>
              <a:t>видів</a:t>
            </a:r>
            <a:r>
              <a:rPr lang="ru-RU" sz="2000" dirty="0"/>
              <a:t>. </a:t>
            </a:r>
            <a:r>
              <a:rPr lang="ru-RU" sz="2000" dirty="0" err="1"/>
              <a:t>Ці</a:t>
            </a:r>
            <a:r>
              <a:rPr lang="ru-RU" sz="2000" dirty="0"/>
              <a:t> </a:t>
            </a:r>
            <a:r>
              <a:rPr lang="ru-RU" sz="2000" dirty="0" err="1"/>
              <a:t>тюлені</a:t>
            </a:r>
            <a:r>
              <a:rPr lang="ru-RU" sz="2000" dirty="0"/>
              <a:t> </a:t>
            </a:r>
            <a:r>
              <a:rPr lang="ru-RU" sz="2000" dirty="0" err="1"/>
              <a:t>тісно</a:t>
            </a:r>
            <a:r>
              <a:rPr lang="ru-RU" sz="2000" dirty="0"/>
              <a:t> </a:t>
            </a:r>
            <a:r>
              <a:rPr lang="ru-RU" sz="2000" dirty="0" err="1"/>
              <a:t>пов'язані</a:t>
            </a:r>
            <a:r>
              <a:rPr lang="ru-RU" sz="2000" dirty="0"/>
              <a:t> з </a:t>
            </a:r>
            <a:r>
              <a:rPr lang="ru-RU" sz="2000" dirty="0" err="1"/>
              <a:t>морськими</a:t>
            </a:r>
            <a:r>
              <a:rPr lang="ru-RU" sz="2000" dirty="0"/>
              <a:t> левами. </a:t>
            </a:r>
            <a:r>
              <a:rPr lang="ru-RU" sz="2000" dirty="0" err="1"/>
              <a:t>Морські</a:t>
            </a:r>
            <a:r>
              <a:rPr lang="ru-RU" sz="2000" dirty="0"/>
              <a:t> котики </a:t>
            </a:r>
            <a:r>
              <a:rPr lang="ru-RU" sz="2000" dirty="0" err="1"/>
              <a:t>виростають</a:t>
            </a:r>
            <a:r>
              <a:rPr lang="ru-RU" sz="2000" dirty="0"/>
              <a:t> до 2 м в </a:t>
            </a:r>
            <a:r>
              <a:rPr lang="ru-RU" sz="2000" dirty="0" err="1"/>
              <a:t>довжину</a:t>
            </a:r>
            <a:r>
              <a:rPr lang="ru-RU" sz="2000" dirty="0"/>
              <a:t> і </a:t>
            </a:r>
            <a:r>
              <a:rPr lang="ru-RU" sz="2000" dirty="0" err="1"/>
              <a:t>маси</a:t>
            </a:r>
            <a:r>
              <a:rPr lang="ru-RU" sz="2000" dirty="0"/>
              <a:t> до 250 кг, </a:t>
            </a:r>
            <a:r>
              <a:rPr lang="ru-RU" sz="2000" dirty="0" err="1"/>
              <a:t>однак</a:t>
            </a:r>
            <a:r>
              <a:rPr lang="ru-RU" sz="2000" dirty="0"/>
              <a:t> вага </a:t>
            </a:r>
            <a:r>
              <a:rPr lang="ru-RU" sz="2000" dirty="0" err="1"/>
              <a:t>тіла</a:t>
            </a:r>
            <a:r>
              <a:rPr lang="ru-RU" sz="2000" dirty="0"/>
              <a:t> </a:t>
            </a:r>
            <a:r>
              <a:rPr lang="ru-RU" sz="2000" dirty="0" err="1"/>
              <a:t>деяких</a:t>
            </a:r>
            <a:r>
              <a:rPr lang="ru-RU" sz="2000" dirty="0"/>
              <a:t> </a:t>
            </a:r>
            <a:r>
              <a:rPr lang="ru-RU" sz="2000" dirty="0" err="1"/>
              <a:t>представників</a:t>
            </a:r>
            <a:r>
              <a:rPr lang="ru-RU" sz="2000" dirty="0"/>
              <a:t> </a:t>
            </a:r>
            <a:r>
              <a:rPr lang="ru-RU" sz="2000" dirty="0" err="1"/>
              <a:t>цієї</a:t>
            </a:r>
            <a:r>
              <a:rPr lang="ru-RU" sz="2000" dirty="0"/>
              <a:t> </a:t>
            </a:r>
            <a:r>
              <a:rPr lang="ru-RU" sz="2000" dirty="0" err="1"/>
              <a:t>підродини</a:t>
            </a:r>
            <a:r>
              <a:rPr lang="ru-RU" sz="2000" dirty="0"/>
              <a:t> </a:t>
            </a:r>
            <a:r>
              <a:rPr lang="ru-RU" sz="2000" dirty="0" smtClean="0"/>
              <a:t>становить </a:t>
            </a:r>
            <a:r>
              <a:rPr lang="ru-RU" sz="2000" dirty="0"/>
              <a:t>300 кг. </a:t>
            </a:r>
            <a:r>
              <a:rPr lang="ru-RU" sz="2000" dirty="0" err="1"/>
              <a:t>Вісім</a:t>
            </a:r>
            <a:r>
              <a:rPr lang="ru-RU" sz="2000" dirty="0"/>
              <a:t> </a:t>
            </a:r>
            <a:r>
              <a:rPr lang="ru-RU" sz="2000" dirty="0" err="1"/>
              <a:t>видів</a:t>
            </a:r>
            <a:r>
              <a:rPr lang="ru-RU" sz="2000" dirty="0"/>
              <a:t> з роду </a:t>
            </a:r>
            <a:r>
              <a:rPr lang="ru-RU" sz="2000" dirty="0" err="1"/>
              <a:t>південних</a:t>
            </a:r>
            <a:r>
              <a:rPr lang="ru-RU" sz="2000" dirty="0"/>
              <a:t> </a:t>
            </a:r>
            <a:r>
              <a:rPr lang="ru-RU" sz="2000" dirty="0" err="1"/>
              <a:t>морських</a:t>
            </a:r>
            <a:r>
              <a:rPr lang="ru-RU" sz="2000" dirty="0"/>
              <a:t> </a:t>
            </a:r>
            <a:r>
              <a:rPr lang="ru-RU" sz="2000" dirty="0" err="1"/>
              <a:t>котиків</a:t>
            </a:r>
            <a:r>
              <a:rPr lang="ru-RU" sz="2000" dirty="0"/>
              <a:t> </a:t>
            </a:r>
            <a:r>
              <a:rPr lang="ru-RU" sz="2000" dirty="0" err="1"/>
              <a:t>зустрічаються</a:t>
            </a:r>
            <a:r>
              <a:rPr lang="ru-RU" sz="2000" dirty="0"/>
              <a:t> </a:t>
            </a:r>
            <a:r>
              <a:rPr lang="ru-RU" sz="2000" dirty="0" err="1"/>
              <a:t>виключно</a:t>
            </a:r>
            <a:r>
              <a:rPr lang="ru-RU" sz="2000" dirty="0"/>
              <a:t> в </a:t>
            </a:r>
            <a:r>
              <a:rPr lang="ru-RU" sz="2000" dirty="0" err="1"/>
              <a:t>Південній</a:t>
            </a:r>
            <a:r>
              <a:rPr lang="ru-RU" sz="2000" dirty="0"/>
              <a:t> </a:t>
            </a:r>
            <a:r>
              <a:rPr lang="ru-RU" sz="2000" dirty="0" err="1"/>
              <a:t>півкулі</a:t>
            </a:r>
            <a:r>
              <a:rPr lang="ru-RU" sz="2000" dirty="0"/>
              <a:t>, і </a:t>
            </a:r>
            <a:r>
              <a:rPr lang="ru-RU" sz="2000" dirty="0" err="1"/>
              <a:t>єдиний</a:t>
            </a:r>
            <a:r>
              <a:rPr lang="ru-RU" sz="2000" dirty="0"/>
              <a:t> вид роду </a:t>
            </a:r>
            <a:r>
              <a:rPr lang="ru-RU" sz="2000" dirty="0" err="1"/>
              <a:t>північних</a:t>
            </a:r>
            <a:r>
              <a:rPr lang="ru-RU" sz="2000" dirty="0"/>
              <a:t> </a:t>
            </a:r>
            <a:r>
              <a:rPr lang="ru-RU" sz="2000" dirty="0" err="1"/>
              <a:t>морських</a:t>
            </a:r>
            <a:r>
              <a:rPr lang="ru-RU" sz="2000" dirty="0"/>
              <a:t> </a:t>
            </a:r>
            <a:r>
              <a:rPr lang="ru-RU" sz="2000" dirty="0" err="1"/>
              <a:t>котиків</a:t>
            </a:r>
            <a:r>
              <a:rPr lang="ru-RU" sz="2000" dirty="0"/>
              <a:t> </a:t>
            </a:r>
            <a:r>
              <a:rPr lang="ru-RU" sz="2000" dirty="0" err="1"/>
              <a:t>мешкає</a:t>
            </a:r>
            <a:r>
              <a:rPr lang="ru-RU" sz="2000" dirty="0"/>
              <a:t> в </a:t>
            </a:r>
            <a:r>
              <a:rPr lang="ru-RU" sz="2000" dirty="0" err="1"/>
              <a:t>Північній</a:t>
            </a:r>
            <a:r>
              <a:rPr lang="ru-RU" sz="2000" dirty="0"/>
              <a:t> </a:t>
            </a:r>
            <a:r>
              <a:rPr lang="ru-RU" sz="2000" dirty="0" err="1"/>
              <a:t>півкулі</a:t>
            </a:r>
            <a:r>
              <a:rPr lang="ru-RU" sz="2000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0" y="2160589"/>
            <a:ext cx="52387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46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Морський слон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6064660" cy="3880773"/>
          </a:xfrm>
        </p:spPr>
        <p:txBody>
          <a:bodyPr/>
          <a:lstStyle/>
          <a:p>
            <a:r>
              <a:rPr lang="ru-RU" sz="2000" dirty="0" err="1"/>
              <a:t>Морський</a:t>
            </a:r>
            <a:r>
              <a:rPr lang="ru-RU" sz="2000" dirty="0"/>
              <a:t> слон - </a:t>
            </a:r>
            <a:r>
              <a:rPr lang="ru-RU" sz="2000" dirty="0" err="1"/>
              <a:t>найбільший</a:t>
            </a:r>
            <a:r>
              <a:rPr lang="ru-RU" sz="2000" dirty="0"/>
              <a:t> </a:t>
            </a:r>
            <a:r>
              <a:rPr lang="ru-RU" sz="2000" dirty="0" err="1"/>
              <a:t>рід</a:t>
            </a:r>
            <a:r>
              <a:rPr lang="ru-RU" sz="2000" dirty="0"/>
              <a:t> </a:t>
            </a:r>
            <a:r>
              <a:rPr lang="ru-RU" sz="2000" dirty="0" err="1"/>
              <a:t>м'ясоїдних</a:t>
            </a:r>
            <a:r>
              <a:rPr lang="ru-RU" sz="2000" dirty="0"/>
              <a:t> </a:t>
            </a:r>
            <a:r>
              <a:rPr lang="ru-RU" sz="2000" dirty="0" err="1"/>
              <a:t>ссавців</a:t>
            </a:r>
            <a:r>
              <a:rPr lang="ru-RU" sz="2000" dirty="0"/>
              <a:t>, </a:t>
            </a:r>
            <a:r>
              <a:rPr lang="ru-RU" sz="2000" dirty="0" err="1"/>
              <a:t>поширених</a:t>
            </a:r>
            <a:r>
              <a:rPr lang="ru-RU" sz="2000" dirty="0"/>
              <a:t> в Тихому </a:t>
            </a:r>
            <a:r>
              <a:rPr lang="ru-RU" sz="2000" dirty="0" err="1"/>
              <a:t>океані</a:t>
            </a:r>
            <a:r>
              <a:rPr lang="ru-RU" sz="2000" dirty="0"/>
              <a:t>.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/>
              <a:t>включає</a:t>
            </a:r>
            <a:r>
              <a:rPr lang="ru-RU" sz="2000" dirty="0"/>
              <a:t> два </a:t>
            </a:r>
            <a:r>
              <a:rPr lang="ru-RU" sz="2000" dirty="0" err="1"/>
              <a:t>види</a:t>
            </a:r>
            <a:r>
              <a:rPr lang="ru-RU" sz="2000" dirty="0"/>
              <a:t>: </a:t>
            </a:r>
            <a:r>
              <a:rPr lang="ru-RU" sz="2000" dirty="0" err="1"/>
              <a:t>північного</a:t>
            </a:r>
            <a:r>
              <a:rPr lang="ru-RU" sz="2000" dirty="0"/>
              <a:t> </a:t>
            </a:r>
            <a:r>
              <a:rPr lang="ru-RU" sz="2000" dirty="0" err="1"/>
              <a:t>морського</a:t>
            </a:r>
            <a:r>
              <a:rPr lang="ru-RU" sz="2000" dirty="0"/>
              <a:t> слона і </a:t>
            </a:r>
            <a:r>
              <a:rPr lang="ru-RU" sz="2000" dirty="0" err="1"/>
              <a:t>південного</a:t>
            </a:r>
            <a:r>
              <a:rPr lang="ru-RU" sz="2000" dirty="0"/>
              <a:t> </a:t>
            </a:r>
            <a:r>
              <a:rPr lang="ru-RU" sz="2000" dirty="0" err="1"/>
              <a:t>морського</a:t>
            </a:r>
            <a:r>
              <a:rPr lang="ru-RU" sz="2000" dirty="0"/>
              <a:t> слона. </a:t>
            </a:r>
            <a:r>
              <a:rPr lang="ru-RU" sz="2000" dirty="0" err="1"/>
              <a:t>Північний</a:t>
            </a:r>
            <a:r>
              <a:rPr lang="ru-RU" sz="2000" dirty="0"/>
              <a:t> вид </a:t>
            </a:r>
            <a:r>
              <a:rPr lang="ru-RU" sz="2000" dirty="0" err="1"/>
              <a:t>поширений</a:t>
            </a:r>
            <a:r>
              <a:rPr lang="ru-RU" sz="2000" dirty="0"/>
              <a:t> в </a:t>
            </a:r>
            <a:r>
              <a:rPr lang="ru-RU" sz="2000" dirty="0" err="1"/>
              <a:t>північній</a:t>
            </a:r>
            <a:r>
              <a:rPr lang="ru-RU" sz="2000" dirty="0"/>
              <a:t> </a:t>
            </a:r>
            <a:r>
              <a:rPr lang="ru-RU" sz="2000" dirty="0" err="1"/>
              <a:t>частині</a:t>
            </a:r>
            <a:r>
              <a:rPr lang="ru-RU" sz="2000" dirty="0"/>
              <a:t> Тихого океану </a:t>
            </a:r>
            <a:r>
              <a:rPr lang="ru-RU" sz="2000" dirty="0" err="1"/>
              <a:t>вздовж</a:t>
            </a:r>
            <a:r>
              <a:rPr lang="ru-RU" sz="2000" dirty="0"/>
              <a:t> </a:t>
            </a:r>
            <a:r>
              <a:rPr lang="ru-RU" sz="2000" dirty="0" err="1"/>
              <a:t>північноамериканського</a:t>
            </a:r>
            <a:r>
              <a:rPr lang="ru-RU" sz="2000" dirty="0"/>
              <a:t> </a:t>
            </a:r>
            <a:r>
              <a:rPr lang="ru-RU" sz="2000" dirty="0" err="1"/>
              <a:t>узбережжя</a:t>
            </a:r>
            <a:r>
              <a:rPr lang="ru-RU" sz="2000" dirty="0"/>
              <a:t>, а </a:t>
            </a:r>
            <a:r>
              <a:rPr lang="ru-RU" sz="2000" dirty="0" err="1"/>
              <a:t>південна</a:t>
            </a:r>
            <a:r>
              <a:rPr lang="ru-RU" sz="2000" dirty="0"/>
              <a:t> - </a:t>
            </a:r>
            <a:r>
              <a:rPr lang="ru-RU" sz="2000" dirty="0" err="1"/>
              <a:t>поблизу</a:t>
            </a:r>
            <a:r>
              <a:rPr lang="ru-RU" sz="2000" dirty="0"/>
              <a:t> </a:t>
            </a:r>
            <a:r>
              <a:rPr lang="ru-RU" sz="2000" dirty="0" err="1"/>
              <a:t>Антарктиди</a:t>
            </a:r>
            <a:r>
              <a:rPr lang="ru-RU" sz="2000" dirty="0"/>
              <a:t>. </a:t>
            </a:r>
            <a:r>
              <a:rPr lang="ru-RU" sz="2000" dirty="0" err="1" smtClean="0"/>
              <a:t>Середня</a:t>
            </a:r>
            <a:r>
              <a:rPr lang="ru-RU" sz="2000" dirty="0" smtClean="0"/>
              <a:t> </a:t>
            </a:r>
            <a:r>
              <a:rPr lang="ru-RU" sz="2000" dirty="0"/>
              <a:t>вага </a:t>
            </a:r>
            <a:r>
              <a:rPr lang="ru-RU" sz="2000" dirty="0" err="1"/>
              <a:t>дорослого</a:t>
            </a:r>
            <a:r>
              <a:rPr lang="ru-RU" sz="2000" dirty="0"/>
              <a:t> </a:t>
            </a:r>
            <a:r>
              <a:rPr lang="ru-RU" sz="2000" dirty="0" err="1"/>
              <a:t>морського</a:t>
            </a:r>
            <a:r>
              <a:rPr lang="ru-RU" sz="2000" dirty="0"/>
              <a:t> слона </a:t>
            </a:r>
            <a:r>
              <a:rPr lang="ru-RU" sz="2000" dirty="0" err="1"/>
              <a:t>складає</a:t>
            </a:r>
            <a:r>
              <a:rPr lang="ru-RU" sz="2000" dirty="0"/>
              <a:t> </a:t>
            </a:r>
            <a:r>
              <a:rPr lang="ru-RU" sz="2000" dirty="0" err="1"/>
              <a:t>близько</a:t>
            </a:r>
            <a:r>
              <a:rPr lang="ru-RU" sz="2000" dirty="0"/>
              <a:t> 2 т, при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/>
              <a:t>деякі</a:t>
            </a:r>
            <a:r>
              <a:rPr lang="ru-RU" sz="2000" dirty="0"/>
              <a:t> </a:t>
            </a:r>
            <a:r>
              <a:rPr lang="ru-RU" sz="2000" dirty="0" err="1"/>
              <a:t>особини</a:t>
            </a:r>
            <a:r>
              <a:rPr lang="ru-RU" sz="2000" dirty="0"/>
              <a:t> </a:t>
            </a:r>
            <a:r>
              <a:rPr lang="ru-RU" sz="2000" dirty="0" err="1"/>
              <a:t>виростають</a:t>
            </a:r>
            <a:r>
              <a:rPr lang="ru-RU" sz="2000" dirty="0"/>
              <a:t> до 4 т. 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994" y="2343292"/>
            <a:ext cx="52387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6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Флора і фауна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800" y="2419897"/>
            <a:ext cx="5982773" cy="3880773"/>
          </a:xfrm>
        </p:spPr>
        <p:txBody>
          <a:bodyPr>
            <a:normAutofit/>
          </a:bodyPr>
          <a:lstStyle/>
          <a:p>
            <a:r>
              <a:rPr lang="uk-UA" sz="2000" dirty="0" smtClean="0"/>
              <a:t>Флора и фауна Тихого океану неймовірно багата. За кількістю видів і загальною чисельністю особин Тихий океан перевершує інші океани. У цьому океані діють ті ж закони поширення тварин і рослин, як і в других океанах: у холодних і помірніх зонах менша видова різноманітність, але  більша чисельність особин.Тварини і бактерії населяють всю товщу вод і дно океану. 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937" y="2419897"/>
            <a:ext cx="4861340" cy="340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46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Сивуч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5423215" cy="3880773"/>
          </a:xfrm>
        </p:spPr>
        <p:txBody>
          <a:bodyPr>
            <a:normAutofit/>
          </a:bodyPr>
          <a:lstStyle/>
          <a:p>
            <a:r>
              <a:rPr lang="ru-RU" sz="2400" dirty="0"/>
              <a:t>Сивуч </a:t>
            </a:r>
            <a:r>
              <a:rPr lang="ru-RU" sz="2400" dirty="0" smtClean="0"/>
              <a:t>є</a:t>
            </a:r>
            <a:r>
              <a:rPr lang="uk-UA" sz="2400" dirty="0" smtClean="0"/>
              <a:t> найбільшим членом сімейства вухатих тюленів. Дорослі самці можуть досягати ваги 1000 кг і довжини тіла 3-3,5 м. Самці мають масивну шию, покриту гривою, що нагадує левову. Ці морські ссавці зустрічаються в північній частині Тихого океану. 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89" y="2160589"/>
            <a:ext cx="52387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79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Дельфін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560" y="2283419"/>
            <a:ext cx="6146547" cy="3880773"/>
          </a:xfrm>
        </p:spPr>
        <p:txBody>
          <a:bodyPr>
            <a:normAutofit/>
          </a:bodyPr>
          <a:lstStyle/>
          <a:p>
            <a:r>
              <a:rPr lang="ru-RU" sz="2400" dirty="0"/>
              <a:t>Дельфін виявлений в північній частині Тихого </a:t>
            </a:r>
            <a:r>
              <a:rPr lang="ru-RU" sz="2400" dirty="0" smtClean="0"/>
              <a:t>океан</a:t>
            </a:r>
            <a:r>
              <a:rPr lang="ru-RU" sz="2400" dirty="0"/>
              <a:t>у. </a:t>
            </a:r>
            <a:r>
              <a:rPr lang="uk-UA" sz="2400" dirty="0" smtClean="0"/>
              <a:t>У тварин цього виду є сіра спина, кремово-білий живіт і шия. </a:t>
            </a:r>
            <a:r>
              <a:rPr lang="ru-RU" sz="2400" dirty="0" smtClean="0"/>
              <a:t>Дорослі </a:t>
            </a:r>
            <a:r>
              <a:rPr lang="uk-UA" sz="2400" dirty="0" smtClean="0"/>
              <a:t>самки виростають до 100 кг і мають довжину тіла близько 2,2 м, а самці мають вагу до 180 кг і довжину - 2,3 м. Ці дельфіни досить рухливі і стають жертвами тільки косаток. 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881" y="1707746"/>
            <a:ext cx="52387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6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5757" y="2574878"/>
            <a:ext cx="8596668" cy="1320800"/>
          </a:xfrm>
        </p:spPr>
        <p:txBody>
          <a:bodyPr>
            <a:noAutofit/>
          </a:bodyPr>
          <a:lstStyle/>
          <a:p>
            <a:r>
              <a:rPr lang="uk-UA" sz="8800" dirty="0" smtClean="0"/>
              <a:t>Дякую за увагу!</a:t>
            </a:r>
            <a:endParaRPr lang="ru-RU" sz="8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68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Риби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338998"/>
            <a:ext cx="5723466" cy="3880773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Найбільш численний клас тварин Тихого океану – це риби, так як їх налічується більше 250 тисяч, і кожен рік вчені виявляють нові види, раніше нікому невідомі. Хрящові риби - це скати і акули. В океанах плавають тигрові, довгокрилі, блакитні, шовкові, рифові акули, акули-молот, білі, гігантські, лисячі, килимові, китові акули та інші.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417" y="201002"/>
            <a:ext cx="4449170" cy="2824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417" y="3529651"/>
            <a:ext cx="4570296" cy="30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4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Кити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5395920" cy="388077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Кити є найбільшими представниками Світового океану. Вони відносяться до класу ссавців і мають три підряди: вусаті, зубаті і древні. На сьогоднішній день відомо 79 видів китоподібних. 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448" y="142641"/>
            <a:ext cx="4796595" cy="3189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254" y="3799336"/>
            <a:ext cx="57150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6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Корали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6351263" cy="388077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Одні із загадкових, але прекрасних представників фауни океанів – це  корали. Вони є мініатюрними тваринами з вапняковими скелетами, які накопичуються, утворюючи коралові рифи.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714" y="122829"/>
            <a:ext cx="4336008" cy="3252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030" y="3699254"/>
            <a:ext cx="41433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70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Ракоподібні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632" y="2638260"/>
            <a:ext cx="6201138" cy="388077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uk-UA" sz="2400" dirty="0" smtClean="0"/>
              <a:t>Досить велика група – це ракоподібні, налічують близько 55 тис. видів, серед яких раки, лангусти, креветки і омари зустрічаються практично скрізь.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540" y="609600"/>
            <a:ext cx="4781266" cy="25021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303" y="3576376"/>
            <a:ext cx="4203795" cy="294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2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Молюски</a:t>
            </a:r>
            <a:endParaRPr lang="ru-RU" sz="6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6140" y="2747443"/>
            <a:ext cx="6051012" cy="3880773"/>
          </a:xfrm>
        </p:spPr>
        <p:txBody>
          <a:bodyPr>
            <a:normAutofit/>
          </a:bodyPr>
          <a:lstStyle/>
          <a:p>
            <a:r>
              <a:rPr lang="ru-RU" sz="2800" dirty="0"/>
              <a:t> </a:t>
            </a:r>
            <a:r>
              <a:rPr lang="uk-UA" sz="2800" dirty="0" smtClean="0"/>
              <a:t>Молюски – це безхребетні тварини, які проживають у своїх раковинах. Представники цієї групи – восьминоги, мідії, краби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075" y="335759"/>
            <a:ext cx="4938242" cy="3189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76" y="3785881"/>
            <a:ext cx="5252141" cy="28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Акула-молот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748" y="2433544"/>
            <a:ext cx="6979060" cy="3880773"/>
          </a:xfrm>
        </p:spPr>
        <p:txBody>
          <a:bodyPr>
            <a:normAutofit/>
          </a:bodyPr>
          <a:lstStyle/>
          <a:p>
            <a:r>
              <a:rPr lang="uk-UA" sz="2000" dirty="0" smtClean="0"/>
              <a:t>Трапляється тільки в </a:t>
            </a:r>
            <a:r>
              <a:rPr lang="uk-UA" sz="2000" smtClean="0"/>
              <a:t>теплих морях. </a:t>
            </a:r>
            <a:r>
              <a:rPr lang="uk-UA" sz="2000" dirty="0" smtClean="0"/>
              <a:t>Довжина її – 3–4 м, вага – 200–300 кг. Тіло веретеноподібне. Звичайна акула-молот відрізняється від інших своїх великих родичів формою голови. Її голова – не що інше, як великий плаский ніс, оскільки уздовж усього переднього краю йдуть жолобки для вловлювання запаху – своєрідні «ніздрі».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808" y="2593075"/>
            <a:ext cx="4684231" cy="28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14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Каліфорнійський</a:t>
            </a:r>
            <a:r>
              <a:rPr lang="ru-RU" dirty="0"/>
              <a:t> </a:t>
            </a:r>
            <a:r>
              <a:rPr lang="ru-RU" dirty="0" err="1"/>
              <a:t>морський</a:t>
            </a:r>
            <a:r>
              <a:rPr lang="ru-RU" dirty="0"/>
              <a:t> лев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488135"/>
            <a:ext cx="6719753" cy="3880773"/>
          </a:xfrm>
        </p:spPr>
        <p:txBody>
          <a:bodyPr>
            <a:normAutofit/>
          </a:bodyPr>
          <a:lstStyle/>
          <a:p>
            <a:r>
              <a:rPr lang="ru-RU" sz="2000" dirty="0" err="1"/>
              <a:t>Каліфорнійський</a:t>
            </a:r>
            <a:r>
              <a:rPr lang="ru-RU" sz="2000" dirty="0"/>
              <a:t> </a:t>
            </a:r>
            <a:r>
              <a:rPr lang="ru-RU" sz="2000" dirty="0" err="1"/>
              <a:t>морський</a:t>
            </a:r>
            <a:r>
              <a:rPr lang="ru-RU" sz="2000" dirty="0"/>
              <a:t> лев </a:t>
            </a:r>
            <a:r>
              <a:rPr lang="en-US" sz="2000" dirty="0" smtClean="0"/>
              <a:t>— </a:t>
            </a:r>
            <a:r>
              <a:rPr lang="ru-RU" sz="2000" dirty="0"/>
              <a:t>вид </a:t>
            </a:r>
            <a:r>
              <a:rPr lang="ru-RU" sz="2000" dirty="0" err="1"/>
              <a:t>прибережних</a:t>
            </a:r>
            <a:r>
              <a:rPr lang="ru-RU" sz="2000" dirty="0"/>
              <a:t> </a:t>
            </a:r>
            <a:r>
              <a:rPr lang="ru-RU" sz="2000" dirty="0" err="1"/>
              <a:t>морських</a:t>
            </a:r>
            <a:r>
              <a:rPr lang="ru-RU" sz="2000" dirty="0"/>
              <a:t> </a:t>
            </a:r>
            <a:r>
              <a:rPr lang="ru-RU" sz="2000" dirty="0" err="1"/>
              <a:t>левів</a:t>
            </a:r>
            <a:r>
              <a:rPr lang="ru-RU" sz="2000" dirty="0"/>
              <a:t> </a:t>
            </a:r>
            <a:r>
              <a:rPr lang="ru-RU" sz="2000" dirty="0" err="1"/>
              <a:t>півночі</a:t>
            </a:r>
            <a:r>
              <a:rPr lang="ru-RU" sz="2000" dirty="0"/>
              <a:t> Тихого </a:t>
            </a:r>
            <a:r>
              <a:rPr lang="ru-RU" sz="2000" dirty="0" smtClean="0"/>
              <a:t>океану</a:t>
            </a:r>
            <a:r>
              <a:rPr lang="uk-UA" sz="2000" dirty="0" smtClean="0"/>
              <a:t>. </a:t>
            </a:r>
            <a:r>
              <a:rPr lang="ru-RU" sz="2000" dirty="0" err="1" smtClean="0"/>
              <a:t>Середній</a:t>
            </a:r>
            <a:r>
              <a:rPr lang="ru-RU" sz="2000" dirty="0" smtClean="0"/>
              <a:t> </a:t>
            </a:r>
            <a:r>
              <a:rPr lang="ru-RU" sz="2000" dirty="0" err="1"/>
              <a:t>розмір</a:t>
            </a:r>
            <a:r>
              <a:rPr lang="ru-RU" sz="2000" dirty="0"/>
              <a:t> </a:t>
            </a:r>
            <a:r>
              <a:rPr lang="ru-RU" sz="2000" dirty="0" err="1"/>
              <a:t>новонароджених</a:t>
            </a:r>
            <a:r>
              <a:rPr lang="ru-RU" sz="2000" dirty="0"/>
              <a:t> 75 см, а вага — 5–6 кг. </a:t>
            </a:r>
            <a:r>
              <a:rPr lang="ru-RU" sz="2000" dirty="0" err="1"/>
              <a:t>Дорослі</a:t>
            </a:r>
            <a:r>
              <a:rPr lang="ru-RU" sz="2000" dirty="0"/>
              <a:t> </a:t>
            </a:r>
            <a:r>
              <a:rPr lang="ru-RU" sz="2000" dirty="0" err="1"/>
              <a:t>самці</a:t>
            </a:r>
            <a:r>
              <a:rPr lang="ru-RU" sz="2000" dirty="0"/>
              <a:t> в </a:t>
            </a:r>
            <a:r>
              <a:rPr lang="ru-RU" sz="2000" dirty="0" err="1"/>
              <a:t>середньому</a:t>
            </a:r>
            <a:r>
              <a:rPr lang="ru-RU" sz="2000" dirty="0"/>
              <a:t> 2.2 </a:t>
            </a:r>
            <a:r>
              <a:rPr lang="ru-RU" sz="2000" dirty="0" err="1"/>
              <a:t>метри</a:t>
            </a:r>
            <a:r>
              <a:rPr lang="ru-RU" sz="2000" dirty="0"/>
              <a:t> </a:t>
            </a:r>
            <a:r>
              <a:rPr lang="ru-RU" sz="2000" dirty="0" err="1"/>
              <a:t>завдовжки</a:t>
            </a:r>
            <a:r>
              <a:rPr lang="ru-RU" sz="2000" dirty="0"/>
              <a:t> й вагою 275 кг, але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досягати</a:t>
            </a:r>
            <a:r>
              <a:rPr lang="ru-RU" sz="2000" dirty="0"/>
              <a:t> </a:t>
            </a:r>
            <a:r>
              <a:rPr lang="ru-RU" sz="2000" dirty="0" err="1"/>
              <a:t>довжини</a:t>
            </a:r>
            <a:r>
              <a:rPr lang="ru-RU" sz="2000" dirty="0"/>
              <a:t> 2.4 метра та ваги 390 кг. </a:t>
            </a:r>
            <a:r>
              <a:rPr lang="ru-RU" sz="2000" dirty="0" err="1"/>
              <a:t>Самиці</a:t>
            </a:r>
            <a:r>
              <a:rPr lang="ru-RU" sz="2000" dirty="0"/>
              <a:t> </a:t>
            </a:r>
            <a:r>
              <a:rPr lang="ru-RU" sz="2000" dirty="0" err="1"/>
              <a:t>менші</a:t>
            </a:r>
            <a:r>
              <a:rPr lang="ru-RU" sz="2000" dirty="0"/>
              <a:t>, в </a:t>
            </a:r>
            <a:r>
              <a:rPr lang="ru-RU" sz="2000" dirty="0" err="1"/>
              <a:t>середньому</a:t>
            </a:r>
            <a:r>
              <a:rPr lang="ru-RU" sz="2000" dirty="0"/>
              <a:t> </a:t>
            </a:r>
            <a:r>
              <a:rPr lang="ru-RU" sz="2000" dirty="0" err="1"/>
              <a:t>завдовжки</a:t>
            </a:r>
            <a:r>
              <a:rPr lang="ru-RU" sz="2000" dirty="0"/>
              <a:t> 1.8 метра і вагою 91 кг, але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досягати</a:t>
            </a:r>
            <a:r>
              <a:rPr lang="ru-RU" sz="2000" dirty="0"/>
              <a:t> </a:t>
            </a:r>
            <a:r>
              <a:rPr lang="ru-RU" sz="2000" dirty="0" err="1"/>
              <a:t>довжини</a:t>
            </a:r>
            <a:r>
              <a:rPr lang="ru-RU" sz="2000" dirty="0"/>
              <a:t> 2 </a:t>
            </a:r>
            <a:r>
              <a:rPr lang="ru-RU" sz="2000" dirty="0" err="1"/>
              <a:t>метри</a:t>
            </a:r>
            <a:r>
              <a:rPr lang="ru-RU" sz="2000" dirty="0"/>
              <a:t> і ваги 110 кг.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442" y="887104"/>
            <a:ext cx="4322532" cy="2881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442" y="4046296"/>
            <a:ext cx="3953870" cy="25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5362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</TotalTime>
  <Words>1190</Words>
  <Application>Microsoft Office PowerPoint</Application>
  <PresentationFormat>Произвольный</PresentationFormat>
  <Paragraphs>43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Тваринний світ Тихого океану</vt:lpstr>
      <vt:lpstr>Флора і фауна</vt:lpstr>
      <vt:lpstr>Риби</vt:lpstr>
      <vt:lpstr>Кити</vt:lpstr>
      <vt:lpstr>Корали</vt:lpstr>
      <vt:lpstr>Ракоподібні</vt:lpstr>
      <vt:lpstr>Молюски</vt:lpstr>
      <vt:lpstr>Акула-молот</vt:lpstr>
      <vt:lpstr>Каліфорнійський морський лев</vt:lpstr>
      <vt:lpstr>Архітеутис</vt:lpstr>
      <vt:lpstr>Восьминіг</vt:lpstr>
      <vt:lpstr>Морська черепаха</vt:lpstr>
      <vt:lpstr>Калан</vt:lpstr>
      <vt:lpstr>Кашалот</vt:lpstr>
      <vt:lpstr>Дюгонь</vt:lpstr>
      <vt:lpstr>Косатка</vt:lpstr>
      <vt:lpstr>Манта</vt:lpstr>
      <vt:lpstr>Морський котик</vt:lpstr>
      <vt:lpstr>Морський слон</vt:lpstr>
      <vt:lpstr>Сивуч</vt:lpstr>
      <vt:lpstr>Дельфін</vt:lpstr>
      <vt:lpstr>Дякую за увагу!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Тваринний світ тихого океану</dc:title>
  <dc:creator>Пользователь</dc:creator>
  <cp:lastModifiedBy>Aj</cp:lastModifiedBy>
  <cp:revision>11</cp:revision>
  <dcterms:created xsi:type="dcterms:W3CDTF">2020-05-20T12:07:06Z</dcterms:created>
  <dcterms:modified xsi:type="dcterms:W3CDTF">2020-05-20T20:00:00Z</dcterms:modified>
</cp:coreProperties>
</file>