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91" r:id="rId5"/>
    <p:sldId id="287" r:id="rId6"/>
    <p:sldId id="260" r:id="rId7"/>
    <p:sldId id="288" r:id="rId8"/>
    <p:sldId id="262" r:id="rId9"/>
    <p:sldId id="289" r:id="rId10"/>
    <p:sldId id="290" r:id="rId11"/>
    <p:sldId id="281" r:id="rId12"/>
    <p:sldId id="283" r:id="rId13"/>
    <p:sldId id="285" r:id="rId14"/>
    <p:sldId id="292" r:id="rId15"/>
    <p:sldId id="293" r:id="rId16"/>
    <p:sldId id="284" r:id="rId17"/>
    <p:sldId id="294" r:id="rId18"/>
    <p:sldId id="282" r:id="rId19"/>
    <p:sldId id="272" r:id="rId20"/>
    <p:sldId id="271" r:id="rId21"/>
    <p:sldId id="273" r:id="rId22"/>
    <p:sldId id="274" r:id="rId23"/>
    <p:sldId id="280" r:id="rId24"/>
    <p:sldId id="275" r:id="rId25"/>
    <p:sldId id="295" r:id="rId26"/>
    <p:sldId id="279" r:id="rId27"/>
    <p:sldId id="278" r:id="rId28"/>
    <p:sldId id="276" r:id="rId29"/>
    <p:sldId id="277" r:id="rId30"/>
    <p:sldId id="296" r:id="rId3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DDB2F-F9A3-4E3C-A86B-07EFD47267EA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B2ED-C31E-4FD5-94D8-8C087E451E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01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2A93B605-3ADF-4266-8371-61E5AE2FF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FDB1C7A8-88A8-4C39-BB6C-9A10A8B9D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ID4096" altLang="LID4096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47186D5-E2D7-4C29-9D30-AEFE97CDA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9C2709-5B75-4D59-ABAF-417A5E1BBCB5}" type="slidenum">
              <a:rPr lang="ru-RU" altLang="LID4096" smtClean="0"/>
              <a:pPr>
                <a:spcBef>
                  <a:spcPct val="0"/>
                </a:spcBef>
              </a:pPr>
              <a:t>5</a:t>
            </a:fld>
            <a:endParaRPr lang="ru-RU" alt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2323-AAB4-4FBC-B50F-11C049E4E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9549C8-8C7C-4400-892A-AC836786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80CCC-80FB-4F10-8F41-12FB1B49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C79F7-0800-4257-ABE6-B5396E4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10F85-2F4C-4E95-8F15-FF6A195C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206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982A3-5278-4A7D-BED2-F1D45504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05442-1D31-4FB5-9AAC-9C6F60DAB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B6634-308A-4B99-AF13-999D68B7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C6B67-C4DE-4EF9-8034-F931A89F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D7654-5D36-4903-8448-BE58CFFB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22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5218AC-CA6D-47B2-8E3C-835BC4982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48E9DC-E838-4CD7-A577-B9B79FCE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446AD-8F22-44DA-B56B-C60B0FD9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42DC60-2B3E-4193-919B-EA920A50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14ABE-BC04-477A-939B-2E00F63F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64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F4FB6-F775-482A-A161-04827B58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AF392-E2E0-46C7-9730-4F055CB60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97E40-0FD5-4B85-86E9-90CB7491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66693-FD7B-4333-8CEB-94396C09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F17A2-A697-4BD3-A30E-21AF9125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71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C5765-A245-450A-A66F-DF2F6AC7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776C10-E62A-4DA4-AFD0-08565D9B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19DF4-5662-4651-9B19-0DE310FF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38D4B-4793-43D4-B204-48945A65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CF54E-D5CE-4EED-AB83-2C1B757F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295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91534-E605-4ECE-A446-46AAC5CA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74E73-6E42-42B5-8C11-12B6DA244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57803-0905-4A28-8B2A-1CCE7105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EAB87-9888-4E36-9138-380C6096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DD6CD-D97F-46EA-A1DF-F8A1D6D2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4B62FC-899C-4145-8099-F9419837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587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7D99-F747-4B4C-9E7F-C15B743B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ED96F9-7CA1-417B-88C3-D2B00B3C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6EBF46-4399-4832-ADC8-4C1E04D8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67107-A289-4FE7-9079-19C5A7746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587055-433C-4AAE-A18F-5F5A6A34E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0EA34-0926-4891-9F99-88017AAB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2C1836-BFAA-48C9-9B53-E6C5B59D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749F2-2E49-45A8-B567-1B55F7F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46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3C0B9-2F2F-4767-99A6-61AA298C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C58711-14C3-4A82-AEA4-152EE648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A4160B-8515-4E40-8F9F-35EEECDD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F431DB-A72B-47B9-8108-32457AA0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648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DFECF7-EAD4-472A-B8D4-166C62ED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751BEB-DF11-4AE7-B04A-EF849176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AC3ADE-242D-42B8-A37A-536A6E22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760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FA8DD-E63B-477A-974E-684271A7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5C94E-44AB-4EFE-95DB-8BA8BDDE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E0DC66-1FC5-46FD-9118-65E74098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ADE6E4-5504-4C39-968E-04B2142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D1893-956A-4146-A507-3FF7B0C4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96F25-B70A-4CB0-9AFA-ED38D01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556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AD664-B121-4C86-B871-CF882223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ED4BEC-95C8-4C1A-8696-E9A2F60D3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A6A921-53DB-4895-94B7-3F02E65E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4495F-BEEF-48C6-9A86-9044A220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848A5-AB3C-4BCC-8DB3-B6C2400A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D3AE2-C2D9-4D39-BD70-7F1140C5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442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206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41E-0127-4647-9392-2C3D687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2B8F35-695A-4BF9-90CB-8809FDFB4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CA3BB-7B06-460F-B20E-DCED31B6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DA29-2642-4E61-8CE9-4E7F16C62BF1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FF39-6B15-41FB-9476-EE9E57E3C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D3C83-A3A6-4421-BFE3-71D22E473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8ADA-BBAE-47A3-B456-F689825E747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08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3430-BBCE-4947-B702-FC2B64608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Географічне положення, державна територія та державні кордони України </a:t>
            </a:r>
            <a:endParaRPr lang="LID4096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0BD46-6AD9-44C4-83FF-D4C33E5C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4040" y="4781724"/>
            <a:ext cx="2773960" cy="476075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 М. </a:t>
            </a:r>
            <a:endParaRPr lang="LID4096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5010-74BB-46C6-9209-2EDCD2B2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лежить у помірному кліматичному поясі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8325C-CAD3-45D4-BE7F-F2C02193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59" y="1297459"/>
            <a:ext cx="3198340" cy="487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зони: мішані та широколисті ліси, лісостеп та степ. 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собенности природных зон Украины. Природные комплексы морей (Чёрного и  Азовского) - Moregeo">
            <a:extLst>
              <a:ext uri="{FF2B5EF4-FFF2-40B4-BE49-F238E27FC236}">
                <a16:creationId xmlns:a16="http://schemas.microsoft.com/office/drawing/2014/main" id="{AD53A018-0B34-4002-8689-86245492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b="16084"/>
          <a:stretch/>
        </p:blipFill>
        <p:spPr bwMode="auto">
          <a:xfrm>
            <a:off x="838199" y="1297459"/>
            <a:ext cx="7099423" cy="48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84354-8B2F-4BE4-810D-AC0E229C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кордонів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EB460-D069-4CBA-BF3A-746B13FE0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820" y="1825625"/>
            <a:ext cx="3291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 водних перешкод та важкодоступних гір на кордонах немає!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Країни-сусіди України, розмір ВВП та густота їх населення">
            <a:extLst>
              <a:ext uri="{FF2B5EF4-FFF2-40B4-BE49-F238E27FC236}">
                <a16:creationId xmlns:a16="http://schemas.microsoft.com/office/drawing/2014/main" id="{C3EC9B76-1719-47B4-8DF5-AC59E126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6" y="1540331"/>
            <a:ext cx="7223620" cy="49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14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A1B4E-352C-4C55-82D8-08311E94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487"/>
          </a:xfrm>
        </p:spPr>
        <p:txBody>
          <a:bodyPr>
            <a:normAutofit/>
          </a:bodyPr>
          <a:lstStyle/>
          <a:p>
            <a:r>
              <a:rPr lang="uk-UA" altLang="LID4096" sz="4400" b="1" dirty="0">
                <a:solidFill>
                  <a:srgbClr val="FFFF00"/>
                </a:solidFill>
                <a:latin typeface="Book Antiqua" panose="02040602050305030304" pitchFamily="18" charset="0"/>
              </a:rPr>
              <a:t>Річка Дунай – кордон з Румунією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C2A35-80BE-4253-A267-643BD1F7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367" y="1217613"/>
            <a:ext cx="1513514" cy="1300634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4" name="Содержимое 3" descr="dunai.jpg">
            <a:extLst>
              <a:ext uri="{FF2B5EF4-FFF2-40B4-BE49-F238E27FC236}">
                <a16:creationId xmlns:a16="http://schemas.microsoft.com/office/drawing/2014/main" id="{A02C6053-ABAA-4F8C-8F3A-BD1C46B8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094044"/>
            <a:ext cx="7858125" cy="5275262"/>
          </a:xfrm>
          <a:prstGeom prst="rect">
            <a:avLst/>
          </a:prstGeom>
        </p:spPr>
      </p:pic>
      <p:pic>
        <p:nvPicPr>
          <p:cNvPr id="4098" name="Picture 2" descr="Дельта Дунаю — Вікіпедія">
            <a:extLst>
              <a:ext uri="{FF2B5EF4-FFF2-40B4-BE49-F238E27FC236}">
                <a16:creationId xmlns:a16="http://schemas.microsoft.com/office/drawing/2014/main" id="{E78C4C83-A58F-4BF0-BCBA-7170B407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1094044"/>
            <a:ext cx="3176331" cy="35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2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B4533-EA24-4C2A-B203-0AC00D78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074"/>
            <a:ext cx="10515600" cy="872737"/>
          </a:xfrm>
        </p:spPr>
        <p:txBody>
          <a:bodyPr/>
          <a:lstStyle/>
          <a:p>
            <a:pPr algn="ctr"/>
            <a:r>
              <a:rPr lang="uk-UA" altLang="LID4096" sz="4400" b="1" dirty="0">
                <a:solidFill>
                  <a:srgbClr val="FFFF00"/>
                </a:solidFill>
                <a:latin typeface="Book Antiqua" panose="02040602050305030304" pitchFamily="18" charset="0"/>
              </a:rPr>
              <a:t>Кордон  з Румунією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41FD1-50AA-481B-A47A-EEAEA3D0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086" y="1825625"/>
            <a:ext cx="2691714" cy="4351338"/>
          </a:xfrm>
        </p:spPr>
        <p:txBody>
          <a:bodyPr/>
          <a:lstStyle/>
          <a:p>
            <a:pPr marL="0" indent="0">
              <a:buNone/>
            </a:pPr>
            <a:r>
              <a:rPr lang="uk-UA" altLang="LID4096" sz="28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Чивчини</a:t>
            </a:r>
            <a:r>
              <a:rPr lang="uk-UA" altLang="LID4096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– складова Карпат. 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4" name="Содержимое 3" descr="20080714020445.jpg">
            <a:extLst>
              <a:ext uri="{FF2B5EF4-FFF2-40B4-BE49-F238E27FC236}">
                <a16:creationId xmlns:a16="http://schemas.microsoft.com/office/drawing/2014/main" id="{3D908F22-52BB-4002-B352-9E813168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816" y="1273811"/>
            <a:ext cx="6909854" cy="51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80FA-DA73-4220-9BBB-67104859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092" y="365125"/>
            <a:ext cx="2864708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                       з Угорщиною 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06601-1924-4136-83FB-EDCDD889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091" y="1825625"/>
            <a:ext cx="286470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 Тиса поблизу кордону. 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Тиса — Вікіпедія">
            <a:extLst>
              <a:ext uri="{FF2B5EF4-FFF2-40B4-BE49-F238E27FC236}">
                <a16:creationId xmlns:a16="http://schemas.microsoft.com/office/drawing/2014/main" id="{0EA43843-3442-4826-87DD-3EDD83C8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5" y="378424"/>
            <a:ext cx="7818739" cy="58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9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89B7-3386-425B-8467-475FD3C3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25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 зі Словаччиною – на Закарпатський низовині (частині </a:t>
            </a:r>
            <a:r>
              <a:rPr lang="uk-UA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Середньодунайської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5A9F5-0FA6-48B6-A439-47F5C316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480" y="1825625"/>
            <a:ext cx="3890319" cy="4351338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6146" name="Picture 2" descr="Закарпатська область - Wikiwand">
            <a:extLst>
              <a:ext uri="{FF2B5EF4-FFF2-40B4-BE49-F238E27FC236}">
                <a16:creationId xmlns:a16="http://schemas.microsoft.com/office/drawing/2014/main" id="{43DE86DC-6323-4C27-AD9C-F7293BEF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74" y="1556568"/>
            <a:ext cx="7711011" cy="51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4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29F-AA35-4D1A-84EB-39DC242D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B3396-8A8D-478F-AAF1-B08D4075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440" y="1825625"/>
            <a:ext cx="2696360" cy="4351338"/>
          </a:xfrm>
        </p:spPr>
        <p:txBody>
          <a:bodyPr/>
          <a:lstStyle/>
          <a:p>
            <a:pPr marL="0" indent="0">
              <a:buNone/>
            </a:pPr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 Західний Буг – кордон      з Польщею</a:t>
            </a:r>
            <a:endParaRPr lang="ru-RU" altLang="LID4096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LID4096" dirty="0"/>
          </a:p>
        </p:txBody>
      </p:sp>
      <p:pic>
        <p:nvPicPr>
          <p:cNvPr id="4" name="Содержимое 5" descr="800px-Bug_wlodawa01b-04.jpg">
            <a:extLst>
              <a:ext uri="{FF2B5EF4-FFF2-40B4-BE49-F238E27FC236}">
                <a16:creationId xmlns:a16="http://schemas.microsoft.com/office/drawing/2014/main" id="{7A724322-4FA8-4789-BF06-93BDB5EC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472" y="550862"/>
            <a:ext cx="7711967" cy="57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028AE3-93C1-4D38-86A0-5E4636A1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157" y="3608173"/>
            <a:ext cx="2743200" cy="2568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Поліська низовина          неподалік  кордону               з Білоруссю  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асейнове управління водних ресурсів річки Прип`ять (БУВР Прип`яті)">
            <a:extLst>
              <a:ext uri="{FF2B5EF4-FFF2-40B4-BE49-F238E27FC236}">
                <a16:creationId xmlns:a16="http://schemas.microsoft.com/office/drawing/2014/main" id="{CA1A9804-BC9A-4119-AFA4-10E14A5C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57996"/>
            <a:ext cx="7712676" cy="57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0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5B729-5098-4CD7-A6C8-A2D4BAB8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uk-UA" altLang="LID4096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 Сіверський Донець – на кордоні з Росією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A5DAAF-B5DC-4AC3-A225-8EDD419DC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98" y="1825625"/>
            <a:ext cx="5028501" cy="4351338"/>
          </a:xfrm>
        </p:spPr>
        <p:txBody>
          <a:bodyPr/>
          <a:lstStyle/>
          <a:p>
            <a:endParaRPr lang="ru-RU" dirty="0"/>
          </a:p>
          <a:p>
            <a:endParaRPr lang="LID4096" dirty="0"/>
          </a:p>
        </p:txBody>
      </p:sp>
      <p:pic>
        <p:nvPicPr>
          <p:cNvPr id="4" name="Содержимое 3" descr="Donec_near_shepilovo.JPG">
            <a:extLst>
              <a:ext uri="{FF2B5EF4-FFF2-40B4-BE49-F238E27FC236}">
                <a16:creationId xmlns:a16="http://schemas.microsoft.com/office/drawing/2014/main" id="{4A71EAE4-389B-4177-8F65-F7CF5760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4093" y="914400"/>
            <a:ext cx="7643813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AA850-3007-4D7E-80B2-D081E1EB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670" cy="132556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ХАРАКТЕРИСТИКИ ЕКОНОМІКО- ГЕОГРАФІЧНОГО ПОЛОЖЕННЯ УКРАЇНИ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EA153-A009-4DB8-B086-9025F38A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 в Європі.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території, її розміри, конфігурація, компактність.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якими державами межує та відносини з цими країнами.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морями омивається, зручність та протяжність берегової лінії.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кордонів, їх проходження по відношенню до важливих природних об’єктів (форм рельєфу, великих річок тощо) з точки зору зручності </a:t>
            </a:r>
            <a:r>
              <a:rPr lang="uk-UA" altLang="LID409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FA1522-7F1B-4792-A039-E9D1104C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8" y="2485749"/>
            <a:ext cx="10498122" cy="410040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включає не тільки суходіл, а й:</a:t>
            </a:r>
            <a:endParaRPr lang="ru-RU" altLang="LID4096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води;</a:t>
            </a:r>
          </a:p>
          <a:p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надра;</a:t>
            </a:r>
          </a:p>
          <a:p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повітряний простір;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води </a:t>
            </a:r>
            <a:r>
              <a:rPr lang="uk-UA" altLang="LID4096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частина водної поверхні прибережних морів, товщі вод під нею, морського </a:t>
            </a:r>
            <a:r>
              <a:rPr lang="uk-UA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дна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й надр під ними на відстані 12 морських миль або 22,2 км від берегової лінії)</a:t>
            </a:r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LID4096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иключна (морська) економічна зона – </a:t>
            </a:r>
            <a:r>
              <a:rPr lang="uk-UA" altLang="LID4096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прилеглі до територіальних вод прибережної держави моря і континентальний шельф, максимальною шириною до 200 морських миль від найближчої точки берегової лінії, в межах яких держава має виключні права на розвідку, добування і керівництво всіма природними ресурсами, створення і використання штучних островів, установок і споруд, а також проведення наукових досліджень.</a:t>
            </a:r>
            <a:endParaRPr lang="ru-RU" altLang="LID4096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9. Політична карта » Народна Освіта">
            <a:extLst>
              <a:ext uri="{FF2B5EF4-FFF2-40B4-BE49-F238E27FC236}">
                <a16:creationId xmlns:a16="http://schemas.microsoft.com/office/drawing/2014/main" id="{F5D24679-D1A2-474F-9260-4A18DC63E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6"/>
          <a:stretch/>
        </p:blipFill>
        <p:spPr bwMode="auto">
          <a:xfrm>
            <a:off x="556470" y="476456"/>
            <a:ext cx="5944326" cy="18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Україна: територія, політико-географічне положення, устрій - Географія.  Рівень стандарту. 11 клас. Гільберг">
            <a:extLst>
              <a:ext uri="{FF2B5EF4-FFF2-40B4-BE49-F238E27FC236}">
                <a16:creationId xmlns:a16="http://schemas.microsoft.com/office/drawing/2014/main" id="{D891CCEF-E3DF-4B16-9984-929B5F7D0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309"/>
          <a:stretch/>
        </p:blipFill>
        <p:spPr bwMode="auto">
          <a:xfrm>
            <a:off x="6659647" y="438014"/>
            <a:ext cx="4975883" cy="29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7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ECA6C-B19A-42BE-9EDA-C84EC1D4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Розміщення в кліматичних поясах та природних зонах та вплив такого розташування на господарську діяльність людини.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Які міжнародні транспортні магістралі перетинають країну.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по відношенню до важливих джерел сировини та джерел енергії в інших країнах (родовищ корисних копалин).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Розташування по відношенню до основних центрів світового господарства та міжнародних організацій.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(переваги і негативні риси економіко-географічного положення країни).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5009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862F7C-FEA9-4979-8C44-CF708EA80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190199"/>
              </p:ext>
            </p:extLst>
          </p:nvPr>
        </p:nvGraphicFramePr>
        <p:xfrm>
          <a:off x="899974" y="232569"/>
          <a:ext cx="10392052" cy="6414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1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плану</a:t>
                      </a:r>
                      <a:endParaRPr lang="ru-RU" sz="2000" b="1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Позитивні риси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Негативні риси</a:t>
                      </a:r>
                      <a:endParaRPr lang="ru-RU" sz="2000" b="1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10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uk-UA" sz="2000" b="1" kern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Розміщення  в регіоні, його головні риси</a:t>
                      </a:r>
                      <a:endParaRPr lang="ru-RU" sz="2000" b="1" kern="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Європа – розвинутий регіон, Україна має закріплений у Конституції намір євроінтеграції 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Периферія (окраїна) Європи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10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Площа території,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іі розміри, конфігурація, компактність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велика (різноманітні умови та ресурси),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зручна для перевезень,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компактна 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значні відстані, витрати на перевезення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82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 якими державами межує та відносини з цими країнами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сусідів багато (7), всі мають значний розвиток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немає високорозвинених сусідів рівня США чи ФРН, економічна експансія Росії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10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Якими морями омивається, зручність та протяжність берегової лінії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 км зручної берегової лінії Чорного та Азовського морів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Азовське море мілке – рух великих суден тільки за певними, часто штучними фарватерами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786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457200" algn="l"/>
                          <a:tab pos="9144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Особливості кордонів, їх проходження по відношенню до важливих природних об’єктів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кордони зручні для транспортних шляхів, навіть Карпати легкодоступні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легкодоступні для контрабанди та нелегальних мігрантів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3" marR="6699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1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007FD77-7DB9-41F6-B96C-AF6E93F5B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50249"/>
              </p:ext>
            </p:extLst>
          </p:nvPr>
        </p:nvGraphicFramePr>
        <p:xfrm>
          <a:off x="1003177" y="209889"/>
          <a:ext cx="10076156" cy="6300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631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Розміщення в кліматичних поясах та природних зонах та вплив такого розташування на господарську діяльність людини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помірний клімат, різноманітні ресурси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ризикованого землеробства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uk-UA"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Розміщення по відношенню до міжнародних транспортних шляхів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Євразійські транспортні коридори, </a:t>
                      </a:r>
                      <a:r>
                        <a:rPr lang="uk-UA" sz="20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транзитність</a:t>
                      </a: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території, основний шлях транспортування російських енергоносіїв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альтернативні шляхи (Північний та Турецький потік)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75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914400" algn="l"/>
                        </a:tabLst>
                      </a:pPr>
                      <a:r>
                        <a:rPr lang="uk-UA"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Розміщення по відношенню до важливих джерел сировини та джерел енергії в інших країнах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Росія багата на стратегічну для України сировину та енергоносії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ресурси, які дефіцитні для України, серед сусідів багата тільки Росія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31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457200" algn="l"/>
                          <a:tab pos="914400" algn="l"/>
                        </a:tabLs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Розташування по відношенню до основних центрів світового господарства та міжнародних організацій.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Кордони з країнами ЄС та НАТО сприяють співробітництву.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Кордони з країною-агресором можуть стати перешкодою.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57" marR="6815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2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11056-1CED-4CE6-AC6D-0B66CDC7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99FEA-6596-4753-999C-FDEE2065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4154749"/>
            <a:ext cx="4455450" cy="2159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острова Зміїний та морські кордони з Румунією, межі виключної економічної зони установлені цивілізовано – за рішенням Міжнародного Суду!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nake island. - Album on Imgur">
            <a:extLst>
              <a:ext uri="{FF2B5EF4-FFF2-40B4-BE49-F238E27FC236}">
                <a16:creationId xmlns:a16="http://schemas.microsoft.com/office/drawing/2014/main" id="{F0D89F12-6910-4A64-B21A-5794718F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70" y="195311"/>
            <a:ext cx="6913158" cy="48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Украина: остров Змеиный | blogivg">
            <a:extLst>
              <a:ext uri="{FF2B5EF4-FFF2-40B4-BE49-F238E27FC236}">
                <a16:creationId xmlns:a16="http://schemas.microsoft.com/office/drawing/2014/main" id="{4E48FE7F-CA98-4347-B59D-F2BB3F05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3" y="195311"/>
            <a:ext cx="4559450" cy="36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1B9E8-8048-455B-A472-F9F2EFA8754A}"/>
              </a:ext>
            </a:extLst>
          </p:cNvPr>
          <p:cNvSpPr txBox="1"/>
          <p:nvPr/>
        </p:nvSpPr>
        <p:spPr>
          <a:xfrm>
            <a:off x="6700008" y="5499864"/>
            <a:ext cx="2809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Острів Зміїний </a:t>
            </a:r>
            <a:endParaRPr lang="LID4096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8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86ED9-150A-417E-8195-5C42E948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0" y="223386"/>
            <a:ext cx="10705069" cy="8763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важливе перехрестя торгівельних шляхів </a:t>
            </a:r>
            <a:r>
              <a:rPr lang="uk-UA" sz="3600" dirty="0"/>
              <a:t> </a:t>
            </a:r>
            <a:endParaRPr lang="LID4096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08020-C4BE-4B14-9C0C-832A8904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63" y="1099752"/>
            <a:ext cx="10455874" cy="98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напрямів відомі зі стародавніх часів (шлях із «варягів у греки», «Великий шовковий шлях» …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еографічне положення України. Кордони України - Сайт geografiamozil2!">
            <a:extLst>
              <a:ext uri="{FF2B5EF4-FFF2-40B4-BE49-F238E27FC236}">
                <a16:creationId xmlns:a16="http://schemas.microsoft.com/office/drawing/2014/main" id="{96F02966-E661-4604-A4F2-E9C6D959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51" y="2088292"/>
            <a:ext cx="5536326" cy="41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map-oleg-veshyi - ИНФОРМАРУС">
            <a:extLst>
              <a:ext uri="{FF2B5EF4-FFF2-40B4-BE49-F238E27FC236}">
                <a16:creationId xmlns:a16="http://schemas.microsoft.com/office/drawing/2014/main" id="{58CA3EE1-2395-4733-A8BD-E49BAAAF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3" y="2057401"/>
            <a:ext cx="5577014" cy="41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17ABF-9889-4829-B1FF-E43070EF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25"/>
            <a:ext cx="10515600" cy="100915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 це система міжнародних транспортних коридорів </a:t>
            </a:r>
            <a:endParaRPr lang="LID4096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Про що говорить нова карта транспортних коридорів — Центр транспортных  стратегий">
            <a:extLst>
              <a:ext uri="{FF2B5EF4-FFF2-40B4-BE49-F238E27FC236}">
                <a16:creationId xmlns:a16="http://schemas.microsoft.com/office/drawing/2014/main" id="{AF5AD148-9CB5-492B-9A0D-7F3E1D04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89" y="1271482"/>
            <a:ext cx="8352009" cy="53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0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D3710-C549-4A48-A300-92AE6749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8"/>
            <a:ext cx="10515600" cy="113184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 час Україна була важливою транзитною країною для російського газу </a:t>
            </a:r>
            <a:endParaRPr lang="LID4096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Загроза Північного Потоку-2 для Європи та України | Громадське телебачення">
            <a:extLst>
              <a:ext uri="{FF2B5EF4-FFF2-40B4-BE49-F238E27FC236}">
                <a16:creationId xmlns:a16="http://schemas.microsoft.com/office/drawing/2014/main" id="{2C64CFBA-EDB7-4691-B5F6-0F8F0CC01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9931" r="4918"/>
          <a:stretch/>
        </p:blipFill>
        <p:spPr bwMode="auto">
          <a:xfrm>
            <a:off x="1332470" y="1292487"/>
            <a:ext cx="9798908" cy="5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7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05EAA-59FF-4194-A408-0A85AE46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080" y="365125"/>
            <a:ext cx="4804719" cy="22050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війна – важливий елемент гібридної!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22378-58CD-46F9-B9CA-F1BBB0AF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006" y="2471351"/>
            <a:ext cx="4668794" cy="370561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 наполегливо будує обхідні підводні (по </a:t>
            </a:r>
            <a:r>
              <a:rPr lang="uk-UA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дну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Балтійського та  Чорного морів) газопроводи, щоб позбавити Україну плати за транзит газу!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Євросоюз бере на себе переговори про «Північний потік-2» | Mind.ua">
            <a:extLst>
              <a:ext uri="{FF2B5EF4-FFF2-40B4-BE49-F238E27FC236}">
                <a16:creationId xmlns:a16="http://schemas.microsoft.com/office/drawing/2014/main" id="{20F8015B-09BD-4367-B3E9-F353705F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111836"/>
            <a:ext cx="5569256" cy="33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аз по південному флангу: чому ми мовчимо про Турецький потік? | Українська  правда - Блоги">
            <a:extLst>
              <a:ext uri="{FF2B5EF4-FFF2-40B4-BE49-F238E27FC236}">
                <a16:creationId xmlns:a16="http://schemas.microsoft.com/office/drawing/2014/main" id="{AB7594BD-2993-4451-BC1F-54D39A21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1102"/>
            <a:ext cx="5569256" cy="31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06408E1-45A0-4E49-9459-6AF9764A5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12484"/>
              </p:ext>
            </p:extLst>
          </p:nvPr>
        </p:nvGraphicFramePr>
        <p:xfrm>
          <a:off x="1139670" y="277794"/>
          <a:ext cx="9912659" cy="6114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024">
                <a:tc>
                  <a:txBody>
                    <a:bodyPr/>
                    <a:lstStyle/>
                    <a:p>
                      <a:pPr indent="571500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характеристики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Позитивні риси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Негативні риси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країни на політичній карті світу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належить до Європи, близько до центру християнської цивілізації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межі християнської та мусульманської цивілізації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розташування відносно економічних та політичних центрів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поблизу крупний центр фінансів та капіталу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периферія Європи.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участь у військово-політичних та політично економічних організаціях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СНД, ЧРЕС, ГУАМ, з ЄС – асоційоване членство, яке надає обмежений, але значний доступ до ринків країн Європи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малоефективні організації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країни-сусіди та їх участь у військово-політичних та політично-економічних організаціях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НАТО та ЄС: Польща, Словаччина, Угорщина, Румунія;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СНД: Росія, Білорусь, Молдова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територія України об'єкт поділу сфер впливу між НАТО та Росією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взаємовідносини з сусідніми країнами, наявність територіальних суперечок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 не має територіальних претензій до сусідів, західні сусіди - теж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Росія тимчасово анексувала Крим та Севастополь, окупувала Донбас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положення щодо стратегічних напрямків міжнародних </a:t>
                      </a:r>
                      <a:r>
                        <a:rPr lang="uk-UA" sz="16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зв’язків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Євразійські транспортні коридори, </a:t>
                      </a:r>
                      <a:r>
                        <a:rPr lang="uk-UA" sz="16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транзитність</a:t>
                      </a: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території, шлях транспортування російських енергоносіїв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альтернативні шляхи, неефективно використовуються існуючі, Росія контролює стратегічні для України.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170" marR="5017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910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19BCAFB-4344-4580-B06E-3BF17B61F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546345"/>
              </p:ext>
            </p:extLst>
          </p:nvPr>
        </p:nvGraphicFramePr>
        <p:xfrm>
          <a:off x="1290591" y="184558"/>
          <a:ext cx="9610818" cy="6128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положення щодо стратегічних джерел сировини та енергії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Росія багата на стратегічну для України сировину та енергоносії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Росія використовує енергоносії як засіб політичного впливу, закупка їх на Заході приводить до дорожчання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 стратегічна оцінка державних кордонів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комфортні природні умови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кордони дуже складні для захисту, з Росією не завжди делімітовані або незаконно </a:t>
                      </a:r>
                      <a:r>
                        <a:rPr lang="uk-UA" sz="1600" b="1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демарковані</a:t>
                      </a: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агресором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51594"/>
                  </a:ext>
                </a:extLst>
              </a:tr>
              <a:tr h="1165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9) розміщення відносно «гарячих точок» - внутрішніх та регіональних конфліктів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конфлікт у Придністров’ї  (самопроголошена за Росією </a:t>
                      </a:r>
                      <a:r>
                        <a:rPr lang="uk-UA" sz="1600" b="1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квазідержава</a:t>
                      </a: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території Молдови) – «заморожений»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України не контролює значну протяжність кордонів на сході, частина її території тимчасово окупована та анексована Росією, ведуться бойові дії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10) військово-стратегічний потенціал, наявність військових баз зовнішньополітична орієнтація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 звільняючись від власного ядерного потенціалу, отримала міжнародні гарантії, співробітничає з НАТО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Росія має ядерний потенціал, воєнні бази на території українського Криму, а гарантії територіальної цілісності не дотримані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5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noProof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11) наявність конфліктів на своїй території </a:t>
                      </a: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Росія тримає великі угрупування військ та воєнні бази на території українського Криму, її </a:t>
                      </a:r>
                      <a:r>
                        <a:rPr lang="uk-UA" sz="1600" b="1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батальйонно</a:t>
                      </a: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-тактичні угрупування періодично заходять на контрольований російськими найманцями Донбас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89444"/>
                  </a:ext>
                </a:extLst>
              </a:tr>
              <a:tr h="817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12) участь у миротворчих операціях та міжнародному співробітництві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Боснія, Ліберія, Сьєра-Леоне, Ірак, ДРК, Косово, авторитет миролюбної держави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загибель військовослужбовців.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3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AF79-5C8A-49FA-9EBE-C6B1CB7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30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 діяльність у</a:t>
            </a:r>
            <a:r>
              <a:rPr lang="uk-UA" altLang="LID4096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економічній зоні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646AB-7B2B-4BF8-B50B-D7BFFB67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648" y="1825625"/>
            <a:ext cx="2547151" cy="4351338"/>
          </a:xfrm>
        </p:spPr>
        <p:txBody>
          <a:bodyPr/>
          <a:lstStyle/>
          <a:p>
            <a:endParaRPr lang="LID4096"/>
          </a:p>
        </p:txBody>
      </p:sp>
      <p:pic>
        <p:nvPicPr>
          <p:cNvPr id="5" name="Picture 2" descr="Сучасна політична карта світу - Підручник з Географії (рівень стандарту).  10 клас. Бойко - Нова програма">
            <a:extLst>
              <a:ext uri="{FF2B5EF4-FFF2-40B4-BE49-F238E27FC236}">
                <a16:creationId xmlns:a16="http://schemas.microsoft.com/office/drawing/2014/main" id="{3A03DAC5-A20E-44EC-A508-D5D4C8BA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041426"/>
            <a:ext cx="10515599" cy="539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8AC87-FEA9-4E9A-8F86-4C1CF8DB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LID4096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EE406-A4BA-4147-A32B-5358EA714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10-11, вивчити терміни, характеристику ФГП, ЕГП, ПГП (геополітичного положення), їх позитивні та негативні риси.</a:t>
            </a:r>
            <a:endParaRPr lang="LID4096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8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C171F-8EEF-4364-ADCD-A8AE7445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Державний кордон України з Росією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CD48-F53B-4378-819A-D13FD7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536" y="1641067"/>
            <a:ext cx="3837263" cy="4351338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Державний кордон – це горизонтальна лінія і вертикальна поверхня, що проходить над нею, вони визначають межі держави – її суходолу, вод, надр, повітряного простору.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4" name="Picture 2" descr="Проект &quot;Стіна&quot;: Прес-служба Яценюка розповіла про проект &quot;Стіна&quot; « Новини |  Мобільна версія | Цензор.НЕТ">
            <a:extLst>
              <a:ext uri="{FF2B5EF4-FFF2-40B4-BE49-F238E27FC236}">
                <a16:creationId xmlns:a16="http://schemas.microsoft.com/office/drawing/2014/main" id="{659A7014-1F2F-405D-81D5-FAF5A33B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1067"/>
            <a:ext cx="652191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1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27E22-6587-42F0-81E0-9CF76F12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4" y="304800"/>
            <a:ext cx="9405458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</a:bodyPr>
          <a:lstStyle/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Пункти перетину та знаки демаркації д</a:t>
            </a:r>
            <a:r>
              <a:rPr lang="uk-UA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ержавного кордону на місцевості </a:t>
            </a: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28675" name="Содержимое 3" descr="Ukraine_Border.JPG">
            <a:extLst>
              <a:ext uri="{FF2B5EF4-FFF2-40B4-BE49-F238E27FC236}">
                <a16:creationId xmlns:a16="http://schemas.microsoft.com/office/drawing/2014/main" id="{B2F3DCA4-44B1-42C6-8A61-47437C372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695" y="2425964"/>
            <a:ext cx="7472960" cy="3942620"/>
          </a:xfrm>
        </p:spPr>
      </p:pic>
      <p:pic>
        <p:nvPicPr>
          <p:cNvPr id="28677" name="Picture 6" descr="Географіка">
            <a:extLst>
              <a:ext uri="{FF2B5EF4-FFF2-40B4-BE49-F238E27FC236}">
                <a16:creationId xmlns:a16="http://schemas.microsoft.com/office/drawing/2014/main" id="{6C3F7AA3-B908-452E-BA23-1B96F2BD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425964"/>
            <a:ext cx="3333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F6AD6-9B41-48FB-9CD7-FA77C280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Складники географічного положення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7816-B5AA-4506-BA60-5072555C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961" y="1532238"/>
            <a:ext cx="3284837" cy="4584357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 ж самі компоненти для ЕГП треба сприймати з точки зору вигідності розвитку економіки, а при аналізі геополітичного – національної  безпеки!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Фізико-географічне положення України - Україна на політичній карті Європи і  світу - ГЕОГРАФІЧНИЙ ПРОСТІР УКРАЇНИ - Підручник Географія 8 клас - С. Г.  Кобернік - Літера 2016">
            <a:extLst>
              <a:ext uri="{FF2B5EF4-FFF2-40B4-BE49-F238E27FC236}">
                <a16:creationId xmlns:a16="http://schemas.microsoft.com/office/drawing/2014/main" id="{3CEF2A80-E3C3-4CB8-B759-42B98F0C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1092"/>
            <a:ext cx="7071867" cy="43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2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A14CB-BF54-4CBB-AECD-C58BBC9B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804" y="365125"/>
            <a:ext cx="4650996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центрально-східна Європа!</a:t>
            </a:r>
            <a:endParaRPr lang="LID4096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A04D5-0E28-40E8-8029-0D80C2D1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427" y="1825625"/>
            <a:ext cx="4446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Фізико-географічне положення країни – це розташування країни на материку в певній частині світу, положення відносно морів та океанів, в яких кліматичних поясах і природних зонах знаходиться.</a:t>
            </a:r>
          </a:p>
        </p:txBody>
      </p:sp>
      <p:pic>
        <p:nvPicPr>
          <p:cNvPr id="1026" name="Picture 2" descr="Географічне положення України - Ludashoor">
            <a:extLst>
              <a:ext uri="{FF2B5EF4-FFF2-40B4-BE49-F238E27FC236}">
                <a16:creationId xmlns:a16="http://schemas.microsoft.com/office/drawing/2014/main" id="{8FACB39E-0683-47BF-BFE5-FFD894E75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-115"/>
          <a:stretch/>
        </p:blipFill>
        <p:spPr bwMode="auto">
          <a:xfrm>
            <a:off x="807668" y="365126"/>
            <a:ext cx="5710336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4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3AEC6-11B4-460A-B348-505DFFD5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29"/>
            <a:ext cx="10515600" cy="1344459"/>
          </a:xfrm>
        </p:spPr>
        <p:txBody>
          <a:bodyPr>
            <a:normAutofit/>
          </a:bodyPr>
          <a:lstStyle/>
          <a:p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характеристики фізико-географічного положення країни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2DAB0-CD3D-4835-9FC2-60B233BA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якому материку та в якій його частині розташована.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Загальні відомості про територію та кордони.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Крайні точки, широтне та довготне положення.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Якими природними кордонами обмежується.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яких кліматичних поясах та природних зонах розташована.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Положення відносно морів та океанів.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LID409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Оцінка фізико-географічного положення для життя й діяльності населення.</a:t>
            </a:r>
            <a:endParaRPr lang="ru-RU" alt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8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сточно-Европейская равнина — Википедия">
            <a:extLst>
              <a:ext uri="{FF2B5EF4-FFF2-40B4-BE49-F238E27FC236}">
                <a16:creationId xmlns:a16="http://schemas.microsoft.com/office/drawing/2014/main" id="{C9C7552E-1D59-4AD6-815A-30E1F0FE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00" y="195386"/>
            <a:ext cx="7473191" cy="559993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52" name="Picture 4" descr="Найбільші тектонічні структури в межах України, їхнє співвідношення з  великими формами рельєфу - Підручник з Географії. 8 клас. Булава - Нова  програма">
            <a:extLst>
              <a:ext uri="{FF2B5EF4-FFF2-40B4-BE49-F238E27FC236}">
                <a16:creationId xmlns:a16="http://schemas.microsoft.com/office/drawing/2014/main" id="{68C16B93-4662-48BE-9C27-3BB33333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1" y="195386"/>
            <a:ext cx="4799490" cy="51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D44D5B-1B7C-480F-96F6-4FBB016C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438" y="4497860"/>
            <a:ext cx="7342853" cy="2089427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займає південно-західну частину Східноєвропейської рівнини та платформи, Кримські гори,  частину Східних Карпат та Середземноморського рухливого поясу.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пати — Вікіпедія">
            <a:extLst>
              <a:ext uri="{FF2B5EF4-FFF2-40B4-BE49-F238E27FC236}">
                <a16:creationId xmlns:a16="http://schemas.microsoft.com/office/drawing/2014/main" id="{E7F1D3A7-DA8C-4FC2-843C-AE6FD5C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1" y="3688242"/>
            <a:ext cx="3105253" cy="28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2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1337</Words>
  <Application>Microsoft Office PowerPoint</Application>
  <PresentationFormat>Широкоэкранный</PresentationFormat>
  <Paragraphs>135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Times New Roman</vt:lpstr>
      <vt:lpstr>Wingdings 2</vt:lpstr>
      <vt:lpstr>Тема Office</vt:lpstr>
      <vt:lpstr>Географічне положення, державна територія та державні кордони України </vt:lpstr>
      <vt:lpstr>Презентация PowerPoint</vt:lpstr>
      <vt:lpstr>Господарська діяльність у економічній зоні</vt:lpstr>
      <vt:lpstr>Державний кордон України з Росією </vt:lpstr>
      <vt:lpstr>Пункти перетину та знаки демаркації державного кордону на місцевості </vt:lpstr>
      <vt:lpstr>Складники географічного положення </vt:lpstr>
      <vt:lpstr>Україна – центрально-східна Європа!</vt:lpstr>
      <vt:lpstr>План характеристики фізико-географічного положення країни</vt:lpstr>
      <vt:lpstr>Презентация PowerPoint</vt:lpstr>
      <vt:lpstr>Україна лежить у помірному кліматичному поясі</vt:lpstr>
      <vt:lpstr>Характеристика кордонів </vt:lpstr>
      <vt:lpstr>Річка Дунай – кордон з Румунією</vt:lpstr>
      <vt:lpstr>Кордон  з Румунією</vt:lpstr>
      <vt:lpstr>Кордон                       з Угорщиною </vt:lpstr>
      <vt:lpstr>Кордон зі Словаччиною – на Закарпатський низовині (частині Середньодунайської)  </vt:lpstr>
      <vt:lpstr>Презентация PowerPoint</vt:lpstr>
      <vt:lpstr>Презентация PowerPoint</vt:lpstr>
      <vt:lpstr>Річка Сіверський Донець – на кордоні з Росією</vt:lpstr>
      <vt:lpstr>ПЛАН ХАРАКТЕРИСТИКИ ЕКОНОМІКО- ГЕОГРАФІЧНОГО ПОЛОЖЕННЯ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– важливе перехрестя торгівельних шляхів  </vt:lpstr>
      <vt:lpstr>Тепер це система міжнародних транспортних коридорів </vt:lpstr>
      <vt:lpstr>Тривалий час Україна була важливою транзитною країною для російського газу </vt:lpstr>
      <vt:lpstr>Економічна війна – важливий елемент гібридної! 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Географічне положення, державна територія та державні кордони України </dc:title>
  <dc:creator>User</dc:creator>
  <cp:lastModifiedBy>User</cp:lastModifiedBy>
  <cp:revision>84</cp:revision>
  <dcterms:created xsi:type="dcterms:W3CDTF">2020-10-31T11:52:57Z</dcterms:created>
  <dcterms:modified xsi:type="dcterms:W3CDTF">2020-11-01T22:13:15Z</dcterms:modified>
</cp:coreProperties>
</file>