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0DA216-8940-4FEB-8133-875E35524E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0D1D3EF-AFE4-4233-B26C-EB7B11D480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7ACB4B-C7E9-461B-B4B4-FBC0D1635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C7BBB-3A28-4159-8EE8-6C77951B3C54}" type="datetimeFigureOut">
              <a:rPr lang="LID4096" smtClean="0"/>
              <a:t>11/01/2020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D9C4C2-C15D-4E78-BE95-7C0AB20BB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C70152-9F2E-4F5E-B158-155115140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5280-F5BC-46BF-A160-BDDF03D320D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155313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C5C369-DE0D-4881-A281-8775D71BD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AB089B6-D5E2-4167-8B8B-80CA674F67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242DA2-8842-483A-B834-2E907E6F7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C7BBB-3A28-4159-8EE8-6C77951B3C54}" type="datetimeFigureOut">
              <a:rPr lang="LID4096" smtClean="0"/>
              <a:t>11/01/2020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C8E9FF-7EB2-4B6A-BFFD-53E57CB4B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290AE1-64A3-4A4D-9586-FF6819454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5280-F5BC-46BF-A160-BDDF03D320D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982375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C436E04-DE8F-4BA6-9391-4664605AA3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9922743-972B-4180-BF53-FDD57A7F4F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8E3097C-9702-4CE2-BD86-52BE8050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C7BBB-3A28-4159-8EE8-6C77951B3C54}" type="datetimeFigureOut">
              <a:rPr lang="LID4096" smtClean="0"/>
              <a:t>11/01/2020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E2B1A8-C61E-459A-8AF0-427D99267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5B622D-3BBF-4D94-B72E-C2AE5459A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5280-F5BC-46BF-A160-BDDF03D320D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99288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60AE21-7B98-4B93-A769-D2A3822A8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846BBC-F1D5-403B-9496-906AE4D3F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92B254-2530-444B-A83C-98EDAF8C5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C7BBB-3A28-4159-8EE8-6C77951B3C54}" type="datetimeFigureOut">
              <a:rPr lang="LID4096" smtClean="0"/>
              <a:t>11/01/2020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B2DB40-5081-4239-8B13-E46B16E25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78023F-E994-4EDF-AD48-5A86A0AD5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5280-F5BC-46BF-A160-BDDF03D320D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93932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988490-B904-48D3-BCC0-DC49AD9D4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C795BB7-FECA-4498-905D-4D261717C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89FE0D2-EBCB-4E26-9A9C-CB0791664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C7BBB-3A28-4159-8EE8-6C77951B3C54}" type="datetimeFigureOut">
              <a:rPr lang="LID4096" smtClean="0"/>
              <a:t>11/01/2020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CD24C6-CF47-4F7C-8E8E-07B4FFD3B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F9F633-B561-4347-984E-7EFCCE046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5280-F5BC-46BF-A160-BDDF03D320D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75742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9C2895-4A32-4D26-BA54-D26F24EAE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9F17C8-301F-4C59-B626-781A5B87D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1F872FA-04F4-46DF-B8B1-CC593044BF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47A5C46-915F-46B2-9A36-32C98785B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C7BBB-3A28-4159-8EE8-6C77951B3C54}" type="datetimeFigureOut">
              <a:rPr lang="LID4096" smtClean="0"/>
              <a:t>11/01/2020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2014CCC-2E3A-4AE2-88A9-FFD008570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99738C9-ED01-44CE-9414-A1726D2B4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5280-F5BC-46BF-A160-BDDF03D320D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724072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128E76-7579-4B3F-95FA-C62FF4DCF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1111C9A-46F8-4302-B799-9B0ED6628F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9E95FDD-F861-4BDC-9F15-D1A2B989AC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038A93E-2E5F-445D-B748-1D0485F7EB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49B7BA8-69A4-40E8-B0B9-C4C9D9C130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592DB3A-521C-4078-8617-358AE1291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C7BBB-3A28-4159-8EE8-6C77951B3C54}" type="datetimeFigureOut">
              <a:rPr lang="LID4096" smtClean="0"/>
              <a:t>11/01/2020</a:t>
            </a:fld>
            <a:endParaRPr lang="LID4096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ED49ADF-3660-46BC-BC7E-6279EE9EB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E5D38D2-D2F5-45EE-819C-698A0E806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5280-F5BC-46BF-A160-BDDF03D320D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49906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CEF06C-1056-424A-B328-BB89F168E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C7DF39E-4819-407F-B487-6F7B8C7D3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C7BBB-3A28-4159-8EE8-6C77951B3C54}" type="datetimeFigureOut">
              <a:rPr lang="LID4096" smtClean="0"/>
              <a:t>11/01/2020</a:t>
            </a:fld>
            <a:endParaRPr lang="LID4096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4CC6D0F-4B07-4D47-A2F2-EFC9DE843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C41B84B-9F01-4995-B94A-964550EA4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5280-F5BC-46BF-A160-BDDF03D320D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740827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1721D78-4F78-4E38-8931-AB39F17BF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C7BBB-3A28-4159-8EE8-6C77951B3C54}" type="datetimeFigureOut">
              <a:rPr lang="LID4096" smtClean="0"/>
              <a:t>11/01/2020</a:t>
            </a:fld>
            <a:endParaRPr lang="LID4096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3E9BE8E-612B-4DA6-B44B-6F34FA08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0C637F4-0B55-4CD0-8A85-06269E03E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5280-F5BC-46BF-A160-BDDF03D320D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708955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D53052-CFAB-472A-AAC3-01B0CF563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8A671D-BB5C-4523-B746-B717EF583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B261F7B-8DEC-4097-9E83-0740917CF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8DEDFF9-4CB7-4BBA-8632-F3FC6CBDB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C7BBB-3A28-4159-8EE8-6C77951B3C54}" type="datetimeFigureOut">
              <a:rPr lang="LID4096" smtClean="0"/>
              <a:t>11/01/2020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A20AF8-37E9-4307-B0D9-6A83ECA26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20726A2-7A89-4121-A058-6F3E01178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5280-F5BC-46BF-A160-BDDF03D320D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76181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2D067E-431A-4A46-9EB9-08AAA439E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27AB2A0-8DFB-463C-95B9-4F0A030CD0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31CFED-A8E5-45E7-B47A-335A3FF17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9F94D10-7DFF-4A48-8EEC-74F6BED42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C7BBB-3A28-4159-8EE8-6C77951B3C54}" type="datetimeFigureOut">
              <a:rPr lang="LID4096" smtClean="0"/>
              <a:t>11/01/2020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5BA5B8C-DDB3-41B1-A261-687803124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49176F2-3474-434B-8EFA-068AB6F8C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5280-F5BC-46BF-A160-BDDF03D320D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07566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rgbClr val="FFC000"/>
          </a:fgClr>
          <a:bgClr>
            <a:srgbClr val="FFFF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39E1FB-CB52-4FBB-A145-A9997DEFB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B26E243-DC00-47F5-B40C-A71804E3B4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594D84-3E60-4105-AB78-E4961C3116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C7BBB-3A28-4159-8EE8-6C77951B3C54}" type="datetimeFigureOut">
              <a:rPr lang="LID4096" smtClean="0"/>
              <a:t>11/01/2020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3222E7-8152-4D19-8973-9786B75FB1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35A2F98-5F48-46A6-885D-6C4534E7CC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C5280-F5BC-46BF-A160-BDDF03D320D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748452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77D5A0-3705-4A9D-9741-75A6773F7E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Практична робота 1. Порівняльна характ</a:t>
            </a:r>
            <a:r>
              <a:rPr lang="uk-UA" sz="3200" b="1" kern="1000" spc="-2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еристика структури промислового виробництва двох </a:t>
            </a:r>
            <a:r>
              <a:rPr lang="uk-UA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економічно розвинених невеликих</a:t>
            </a:r>
            <a:r>
              <a:rPr lang="uk-UA" sz="3200" b="1" kern="1000" spc="-2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країн Європи</a:t>
            </a:r>
            <a:endParaRPr lang="uk-UA" sz="3200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F5119E9-6DCA-40E1-9818-C1A9DD2845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82034" y="4527612"/>
            <a:ext cx="3485965" cy="730188"/>
          </a:xfrm>
        </p:spPr>
        <p:txBody>
          <a:bodyPr/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Бартош Є.М.</a:t>
            </a:r>
            <a:endParaRPr lang="LID4096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59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518B5C-BDC8-4232-88E7-D0B6B3915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ID4096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BC735C5-700B-4A79-A314-C2A34B14A9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3099617"/>
              </p:ext>
            </p:extLst>
          </p:nvPr>
        </p:nvGraphicFramePr>
        <p:xfrm>
          <a:off x="838200" y="256509"/>
          <a:ext cx="10515601" cy="61442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8568">
                  <a:extLst>
                    <a:ext uri="{9D8B030D-6E8A-4147-A177-3AD203B41FA5}">
                      <a16:colId xmlns:a16="http://schemas.microsoft.com/office/drawing/2014/main" val="252144531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357149297"/>
                    </a:ext>
                  </a:extLst>
                </a:gridCol>
                <a:gridCol w="3053918">
                  <a:extLst>
                    <a:ext uri="{9D8B030D-6E8A-4147-A177-3AD203B41FA5}">
                      <a16:colId xmlns:a16="http://schemas.microsoft.com/office/drawing/2014/main" val="3322751088"/>
                    </a:ext>
                  </a:extLst>
                </a:gridCol>
                <a:gridCol w="2999915">
                  <a:extLst>
                    <a:ext uri="{9D8B030D-6E8A-4147-A177-3AD203B41FA5}">
                      <a16:colId xmlns:a16="http://schemas.microsoft.com/office/drawing/2014/main" val="2710482078"/>
                    </a:ext>
                  </a:extLst>
                </a:gridCol>
              </a:tblGrid>
              <a:tr h="264764">
                <a:tc rowSpan="2">
                  <a:txBody>
                    <a:bodyPr/>
                    <a:lstStyle/>
                    <a:p>
                      <a:pPr algn="ctr"/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Галузь промисловості</a:t>
                      </a:r>
                      <a:endParaRPr lang="uk-UA" sz="1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8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Спільні риси</a:t>
                      </a:r>
                      <a:endParaRPr lang="uk-UA" sz="18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8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Відмінні риси</a:t>
                      </a:r>
                      <a:endParaRPr lang="uk-UA" sz="18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471933"/>
                  </a:ext>
                </a:extLst>
              </a:tr>
              <a:tr h="264764"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8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Нідерланди</a:t>
                      </a:r>
                      <a:endParaRPr lang="uk-UA" sz="18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8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Норвегія</a:t>
                      </a:r>
                      <a:endParaRPr lang="uk-UA" sz="18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827555"/>
                  </a:ext>
                </a:extLst>
              </a:tr>
              <a:tr h="978666">
                <a:tc>
                  <a:txBody>
                    <a:bodyPr/>
                    <a:lstStyle/>
                    <a:p>
                      <a:pPr algn="l"/>
                      <a:r>
                        <a:rPr lang="uk-UA" sz="18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Паливна  </a:t>
                      </a:r>
                      <a:endParaRPr lang="uk-UA" sz="18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шельфі Північного моря нафта й природний газ, нафтопереробка</a:t>
                      </a:r>
                      <a:endParaRPr lang="ru-RU" sz="18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800" noProof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переважно газова,  нафтопереробка імпортної сировини</a:t>
                      </a:r>
                      <a:endParaRPr lang="uk-UA" sz="1800" noProof="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800" noProof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переважно</a:t>
                      </a:r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нафтова</a:t>
                      </a:r>
                    </a:p>
                    <a:p>
                      <a:pPr algn="l"/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565192"/>
                  </a:ext>
                </a:extLst>
              </a:tr>
              <a:tr h="794291">
                <a:tc>
                  <a:txBody>
                    <a:bodyPr/>
                    <a:lstStyle/>
                    <a:p>
                      <a:pPr algn="l"/>
                      <a:r>
                        <a:rPr lang="uk-UA" sz="18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Електро-енергетика </a:t>
                      </a:r>
                      <a:endParaRPr lang="uk-UA" sz="18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8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ТЕС (90%), ВЕС, дві АЕС</a:t>
                      </a:r>
                      <a:endParaRPr lang="uk-UA" sz="1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800" noProof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ГЕС (98%), лідер з виробництва електроенергії на душу населення</a:t>
                      </a:r>
                      <a:endParaRPr lang="uk-UA" sz="1800" noProof="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958817"/>
                  </a:ext>
                </a:extLst>
              </a:tr>
              <a:tr h="529527">
                <a:tc>
                  <a:txBody>
                    <a:bodyPr/>
                    <a:lstStyle/>
                    <a:p>
                      <a:pPr algn="l"/>
                      <a:r>
                        <a:rPr lang="uk-UA" sz="18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Чорна металургія </a:t>
                      </a:r>
                      <a:endParaRPr lang="uk-UA" sz="18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8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/>
                      <a:r>
                        <a:rPr lang="uk-UA" sz="18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8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імпортні руди, потужніша</a:t>
                      </a:r>
                      <a:endParaRPr lang="uk-UA" sz="18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8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власні руди (пірит)</a:t>
                      </a:r>
                      <a:endParaRPr lang="uk-UA" sz="18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98577"/>
                  </a:ext>
                </a:extLst>
              </a:tr>
              <a:tr h="978666">
                <a:tc>
                  <a:txBody>
                    <a:bodyPr/>
                    <a:lstStyle/>
                    <a:p>
                      <a:pPr algn="l"/>
                      <a:r>
                        <a:rPr lang="uk-UA" sz="18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Кольорова  металургія</a:t>
                      </a:r>
                      <a:endParaRPr lang="uk-UA" sz="18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найбільші експортери алюмінію з імпортної руди, цинк</a:t>
                      </a:r>
                      <a:endParaRPr lang="uk-UA" sz="1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олово, свинець,  кадмій</a:t>
                      </a:r>
                      <a:endParaRPr lang="uk-UA" sz="1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лідер з виплавки алюмінію на душу населення, нікель, мідь, титан з власної руди</a:t>
                      </a:r>
                      <a:endParaRPr lang="ru-RU" sz="18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183664"/>
                  </a:ext>
                </a:extLst>
              </a:tr>
              <a:tr h="1059054">
                <a:tc>
                  <a:txBody>
                    <a:bodyPr/>
                    <a:lstStyle/>
                    <a:p>
                      <a:pPr algn="l"/>
                      <a:r>
                        <a:rPr lang="uk-UA" sz="18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Хімічна </a:t>
                      </a:r>
                      <a:endParaRPr lang="uk-UA" sz="18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8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нафтохімічна</a:t>
                      </a:r>
                    </a:p>
                    <a:p>
                      <a:pPr algn="l"/>
                      <a:r>
                        <a:rPr lang="uk-UA" sz="18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фармацевтична</a:t>
                      </a:r>
                    </a:p>
                    <a:p>
                      <a:pPr algn="l"/>
                      <a:r>
                        <a:rPr lang="uk-UA" sz="18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мінеральні добрива, фарби,  лаки</a:t>
                      </a:r>
                      <a:endParaRPr lang="uk-UA" sz="18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800" noProof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пластмаси</a:t>
                      </a:r>
                      <a:r>
                        <a:rPr lang="ru-RU" sz="18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мило, хлор, сода, </a:t>
                      </a:r>
                      <a:r>
                        <a:rPr lang="uk-UA" sz="1800" noProof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синтетичне волокно і гумові вироби</a:t>
                      </a:r>
                      <a:endParaRPr lang="uk-UA" sz="1800" noProof="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800" noProof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електрохімія, азотні добрива, вибухові речовини</a:t>
                      </a:r>
                      <a:endParaRPr lang="uk-UA" sz="1800" noProof="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884684"/>
                  </a:ext>
                </a:extLst>
              </a:tr>
              <a:tr h="1169439">
                <a:tc>
                  <a:txBody>
                    <a:bodyPr/>
                    <a:lstStyle/>
                    <a:p>
                      <a:pPr algn="l"/>
                      <a:r>
                        <a:rPr lang="uk-UA" sz="18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Лісова </a:t>
                      </a:r>
                    </a:p>
                    <a:p>
                      <a:pPr algn="l"/>
                      <a:r>
                        <a:rPr lang="uk-UA" sz="18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800" noProof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меблі, целюлоза, газетний, журнальний і пакувальний папір, картон, облицювальні панелі, паркет </a:t>
                      </a:r>
                      <a:endParaRPr lang="uk-UA" sz="1800" noProof="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995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001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8E6ED21C-5C11-41C5-8C01-39DEE58F7D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481134"/>
              </p:ext>
            </p:extLst>
          </p:nvPr>
        </p:nvGraphicFramePr>
        <p:xfrm>
          <a:off x="863948" y="232015"/>
          <a:ext cx="10437326" cy="60958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7600">
                  <a:extLst>
                    <a:ext uri="{9D8B030D-6E8A-4147-A177-3AD203B41FA5}">
                      <a16:colId xmlns:a16="http://schemas.microsoft.com/office/drawing/2014/main" val="2881458446"/>
                    </a:ext>
                  </a:extLst>
                </a:gridCol>
                <a:gridCol w="2730320">
                  <a:extLst>
                    <a:ext uri="{9D8B030D-6E8A-4147-A177-3AD203B41FA5}">
                      <a16:colId xmlns:a16="http://schemas.microsoft.com/office/drawing/2014/main" val="1892987356"/>
                    </a:ext>
                  </a:extLst>
                </a:gridCol>
                <a:gridCol w="3137205">
                  <a:extLst>
                    <a:ext uri="{9D8B030D-6E8A-4147-A177-3AD203B41FA5}">
                      <a16:colId xmlns:a16="http://schemas.microsoft.com/office/drawing/2014/main" val="3871374736"/>
                    </a:ext>
                  </a:extLst>
                </a:gridCol>
                <a:gridCol w="3052201">
                  <a:extLst>
                    <a:ext uri="{9D8B030D-6E8A-4147-A177-3AD203B41FA5}">
                      <a16:colId xmlns:a16="http://schemas.microsoft.com/office/drawing/2014/main" val="12220946"/>
                    </a:ext>
                  </a:extLst>
                </a:gridCol>
              </a:tblGrid>
              <a:tr h="2838444">
                <a:tc>
                  <a:txBody>
                    <a:bodyPr/>
                    <a:lstStyle/>
                    <a:p>
                      <a:pPr algn="l"/>
                      <a:r>
                        <a:rPr lang="uk-UA" sz="18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Машино-будування </a:t>
                      </a:r>
                      <a:endParaRPr lang="uk-UA" sz="18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800" b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електротехніка радіоелектроніка  (наукоємне, технологічно складне, значна кількість виробленої продукції йде на експорт; суднобудування</a:t>
                      </a:r>
                    </a:p>
                    <a:p>
                      <a:pPr algn="l"/>
                      <a:r>
                        <a:rPr lang="uk-UA" sz="1800" b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(риболовні траулери)</a:t>
                      </a:r>
                      <a:endParaRPr lang="uk-UA" sz="1800" b="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800" b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електромотори, устаткування для електростанцій, світильники, електронне устаткування, радіоприймачі, магнітофони, телевізори</a:t>
                      </a:r>
                    </a:p>
                    <a:p>
                      <a:pPr algn="l"/>
                      <a:endParaRPr lang="uk-UA" sz="1800" b="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uk-UA" sz="1800" b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океанські лайнери, яхти, буксири </a:t>
                      </a:r>
                    </a:p>
                    <a:p>
                      <a:pPr algn="l"/>
                      <a:r>
                        <a:rPr lang="uk-UA" sz="1800" b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автомобілебудування (філії); авіабудування (легкі літаки, гелікоптери)</a:t>
                      </a:r>
                      <a:endParaRPr lang="uk-UA" sz="1800" b="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800" b="0" noProof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турбіни, морська електроніка</a:t>
                      </a:r>
                    </a:p>
                    <a:p>
                      <a:pPr algn="l"/>
                      <a:r>
                        <a:rPr lang="uk-UA" sz="1800" b="0" noProof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/>
                      <a:r>
                        <a:rPr lang="uk-UA" sz="1800" b="0" noProof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/>
                      <a:r>
                        <a:rPr lang="uk-UA" sz="1800" b="0" noProof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/>
                      <a:r>
                        <a:rPr lang="uk-UA" sz="1800" b="0" noProof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/>
                      <a:endParaRPr lang="uk-UA" sz="1800" b="0" noProof="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uk-UA" sz="1800" b="0" noProof="0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обладна</a:t>
                      </a:r>
                      <a:r>
                        <a:rPr lang="ru-RU" sz="1800" b="0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ння</a:t>
                      </a:r>
                      <a:r>
                        <a:rPr lang="ru-RU" sz="1800" b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для </a:t>
                      </a:r>
                      <a:r>
                        <a:rPr lang="uk-UA" sz="1800" b="0" noProof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освоєння</a:t>
                      </a:r>
                      <a:r>
                        <a:rPr lang="ru-RU" sz="1800" b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шельфу</a:t>
                      </a:r>
                      <a:endParaRPr lang="ru-RU" sz="1800" b="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623774"/>
                  </a:ext>
                </a:extLst>
              </a:tr>
              <a:tr h="883791">
                <a:tc>
                  <a:txBody>
                    <a:bodyPr/>
                    <a:lstStyle/>
                    <a:p>
                      <a:pPr algn="l"/>
                      <a:r>
                        <a:rPr lang="uk-UA" sz="18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Легка </a:t>
                      </a:r>
                      <a:endParaRPr lang="uk-UA" sz="18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800" noProof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текстильна промисловість (вовняні тканини), швейна</a:t>
                      </a:r>
                      <a:endParaRPr lang="uk-UA" sz="1800" noProof="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800" noProof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провідний експортер віскози, бавовняні тканини, готовий одяг  (Амстердам)</a:t>
                      </a:r>
                      <a:endParaRPr lang="uk-UA" sz="1800" noProof="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uk-UA" sz="1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теплий одяг та взуття</a:t>
                      </a:r>
                    </a:p>
                    <a:p>
                      <a:pPr algn="l"/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088885"/>
                  </a:ext>
                </a:extLst>
              </a:tr>
              <a:tr h="1716377">
                <a:tc>
                  <a:txBody>
                    <a:bodyPr/>
                    <a:lstStyle/>
                    <a:p>
                      <a:pPr algn="l"/>
                      <a:r>
                        <a:rPr lang="uk-UA" sz="18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Харчова </a:t>
                      </a:r>
                      <a:endParaRPr lang="uk-UA" sz="18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рибальство забезпечує   рибну власною сировиною, молочна, м’ясна</a:t>
                      </a:r>
                      <a:endParaRPr lang="uk-UA" sz="1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олія, сир, молочний порошок, згущене молоко, маргарин, яйця, м’ясні, овочеві і фруктові консерви, шоколад та пиво, І місце у світі за експортом молочних продуктів</a:t>
                      </a:r>
                      <a:endParaRPr lang="uk-UA" sz="1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рибна – національна галузь</a:t>
                      </a:r>
                      <a:endParaRPr lang="uk-UA" sz="1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44684"/>
                  </a:ext>
                </a:extLst>
              </a:tr>
              <a:tr h="220948">
                <a:tc>
                  <a:txBody>
                    <a:bodyPr/>
                    <a:lstStyle/>
                    <a:p>
                      <a:pPr algn="l"/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Інші </a:t>
                      </a:r>
                      <a:endParaRPr lang="uk-UA" sz="1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8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800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алмазообробна</a:t>
                      </a:r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uk-UA" sz="1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2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021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537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67DE0B-82AF-4FB2-BCE8-AA6BDB85D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Висновок:</a:t>
            </a:r>
            <a:endParaRPr lang="LID4096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7793E6-F1E9-42CE-8088-1DB1108E4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792"/>
            <a:ext cx="10515600" cy="4656171"/>
          </a:xfrm>
        </p:spPr>
        <p:txBody>
          <a:bodyPr/>
          <a:lstStyle/>
          <a:p>
            <a:r>
              <a:rPr lang="uk-UA" dirty="0"/>
              <a:t>о</a:t>
            </a:r>
            <a:r>
              <a:rPr lang="uk-UA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бидві країни мають типову для малих </a:t>
            </a:r>
            <a:r>
              <a:rPr lang="uk-UA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високорозвинутих</a:t>
            </a:r>
            <a:r>
              <a:rPr lang="uk-UA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країн Європи структуру промислового виробництва, в якому переважають високотехнологічні підгалузі;</a:t>
            </a:r>
          </a:p>
          <a:p>
            <a:r>
              <a:rPr lang="uk-UA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 експортний потенціал галузей;</a:t>
            </a:r>
          </a:p>
          <a:p>
            <a:r>
              <a:rPr lang="uk-UA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промисловість Норвегії має значно потужнішу власну енергетичну та сировинну базу;</a:t>
            </a:r>
          </a:p>
          <a:p>
            <a:r>
              <a:rPr lang="uk-UA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промисловість Нідерландів має різноманітнішу структуру та вищу частку наукоємних галузей </a:t>
            </a:r>
            <a:endParaRPr lang="LID4096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521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648D67-FEAD-4BD3-BAB0-8C72DF08C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Завдання:</a:t>
            </a:r>
            <a:endParaRPr lang="LID4096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996C64-30DF-4A52-AA21-D17E996B7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072" y="201813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uk-UA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Оберіть дві</a:t>
            </a:r>
            <a:r>
              <a:rPr lang="uk-UA" sz="2800" b="1" kern="1000" spc="-2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економічно </a:t>
            </a:r>
            <a:r>
              <a:rPr lang="uk-UA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розвинені невеликі</a:t>
            </a:r>
            <a:r>
              <a:rPr lang="uk-UA" sz="2800" b="1" kern="1000" spc="-2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країни Європи та проведіть за аналогією порівняння їх промислового виробництва. Про свій вибір повідомите у чаті (наприклад, прізвище учня - «Бельгія і Швейцарія). Практичну бажано переслати як документ, надрукований 12 шрифтом, або як презентацію (можна робити ілюстровану). Форма </a:t>
            </a:r>
            <a:r>
              <a:rPr lang="uk-UA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може бути не </a:t>
            </a:r>
            <a:r>
              <a:rPr lang="uk-UA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таблична, але обов'язково виділені спільні і відмінні риси! Якщо Вам не доступний ПК, то переслати як фото рукопису, виконаного в зошиті. Всі пересилки можна робити як через групу, так і з особистих сторінок чи поштових скриньок.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2391436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456</Words>
  <Application>Microsoft Office PowerPoint</Application>
  <PresentationFormat>Широкоэкранный</PresentationFormat>
  <Paragraphs>71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Практична робота 1. Порівняльна характеристика структури промислового виробництва двох економічно розвинених невеликих країн Європи</vt:lpstr>
      <vt:lpstr>Презентация PowerPoint</vt:lpstr>
      <vt:lpstr>Презентация PowerPoint</vt:lpstr>
      <vt:lpstr>Висновок:</vt:lpstr>
      <vt:lpstr>Завдання: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 1. Порівняльна характеристика структури промислового виробництва двох економічно розвинених невеликих країн Європи</dc:title>
  <dc:creator>User</dc:creator>
  <cp:lastModifiedBy>User</cp:lastModifiedBy>
  <cp:revision>21</cp:revision>
  <dcterms:created xsi:type="dcterms:W3CDTF">2020-11-01T20:44:53Z</dcterms:created>
  <dcterms:modified xsi:type="dcterms:W3CDTF">2020-11-01T21:46:38Z</dcterms:modified>
</cp:coreProperties>
</file>