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1" r:id="rId3"/>
    <p:sldId id="257" r:id="rId4"/>
    <p:sldId id="262" r:id="rId5"/>
    <p:sldId id="263" r:id="rId6"/>
    <p:sldId id="264" r:id="rId7"/>
    <p:sldId id="266" r:id="rId8"/>
    <p:sldId id="267" r:id="rId9"/>
    <p:sldId id="268" r:id="rId10"/>
    <p:sldId id="270" r:id="rId11"/>
    <p:sldId id="271" r:id="rId12"/>
    <p:sldId id="265" r:id="rId13"/>
    <p:sldId id="269" r:id="rId14"/>
    <p:sldId id="272" r:id="rId15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64A2B3-C640-46DB-BC0F-1F7FE0D23FEB}" type="datetimeFigureOut">
              <a:rPr lang="LID4096" smtClean="0"/>
              <a:t>11/02/2020</a:t>
            </a:fld>
            <a:endParaRPr lang="LID4096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ID4096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40CEBA-47CE-4F45-BFAE-366369EE6E3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35406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40CEBA-47CE-4F45-BFAE-366369EE6E36}" type="slidenum">
              <a:rPr lang="LID4096" smtClean="0"/>
              <a:t>4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264488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E518C0-310B-4762-858C-33BC4ECC0E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D76A943-43C5-4D9B-8821-B6246B7834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68F552-7FE1-417F-B93C-1A5883620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1E0C7-4D7C-4656-BD4B-8D88F3A199B7}" type="datetimeFigureOut">
              <a:rPr lang="LID4096" smtClean="0"/>
              <a:t>11/02/2020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5535EA-9D73-492E-ACDD-08EAB346D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546D66-B780-4950-B6F4-89D36C1F2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73E66-7535-441D-AE3D-EE0BA9A1CDDF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99536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91196E-DE7A-4AB7-815E-0C83ADADF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3DBE3B4-8FAD-47E6-A5A4-E34C2D53FF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81D88B-F7C3-46CA-889F-4E14B3C53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1E0C7-4D7C-4656-BD4B-8D88F3A199B7}" type="datetimeFigureOut">
              <a:rPr lang="LID4096" smtClean="0"/>
              <a:t>11/02/2020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8315F1-75C2-4E6C-B7BE-6BBC7F8AD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AD46E0-FCE2-4DA8-A0A7-F2D16AA58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73E66-7535-441D-AE3D-EE0BA9A1CDDF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45579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AC33ACF-52FA-487D-966C-9417429D34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E0DF17A-19BC-4FAB-B703-B5B07E798A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6CC169-7C6E-45C2-85D0-415A4E6F6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1E0C7-4D7C-4656-BD4B-8D88F3A199B7}" type="datetimeFigureOut">
              <a:rPr lang="LID4096" smtClean="0"/>
              <a:t>11/02/2020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01474F-BB2B-43FE-943C-BA061AAB0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7D6011-C377-4E27-89FA-620210893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73E66-7535-441D-AE3D-EE0BA9A1CDDF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50770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F5DDA8-EB3E-41D1-B7AA-0103FC87D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DBA0F0-7B69-49D0-B6FD-F6FC1B3318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06C05A-F230-4F60-BB7C-00C09C44F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1E0C7-4D7C-4656-BD4B-8D88F3A199B7}" type="datetimeFigureOut">
              <a:rPr lang="LID4096" smtClean="0"/>
              <a:t>11/02/2020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C63DD9-60AC-443B-8913-004856145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DE5C77-2FCC-4C2C-850F-5DABB868F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73E66-7535-441D-AE3D-EE0BA9A1CDDF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72372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556896-36D2-451E-968D-DC25A08BE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31B4982-C582-4436-AB76-D8E8D7C61E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CCF011-62FF-425A-8C85-8A53DA3E4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1E0C7-4D7C-4656-BD4B-8D88F3A199B7}" type="datetimeFigureOut">
              <a:rPr lang="LID4096" smtClean="0"/>
              <a:t>11/02/2020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2EEAF3-BDC3-4527-9A87-424AD74EC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DAB54E-759D-43F2-97E6-64DC06A63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73E66-7535-441D-AE3D-EE0BA9A1CDDF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163275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CECC8D-EC32-43BA-BA5E-3367FD6C2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D6E424-BFA1-4D26-8EF4-8D45E926FE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E398E38-92B7-41F1-AF30-FDCFB79824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D4CFEC-356C-481C-ADBE-BF7318C45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1E0C7-4D7C-4656-BD4B-8D88F3A199B7}" type="datetimeFigureOut">
              <a:rPr lang="LID4096" smtClean="0"/>
              <a:t>11/02/2020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E42209E-E86B-4921-A656-35F30546B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8D1547F-20C2-4E23-A331-03A9EDB6F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73E66-7535-441D-AE3D-EE0BA9A1CDDF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38742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868E28-BC76-494F-89BA-4B753B55B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E05CD2-76C7-4309-9B72-775EFE262F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DFD5AAE-6407-4F1F-872F-21EE4ADFFB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B6BB22A-B75F-4EE1-A4F6-0343807D00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F3394EC-8915-4949-968D-83FAFAC3B3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2E43AD9-5050-40FF-A74B-F29215782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1E0C7-4D7C-4656-BD4B-8D88F3A199B7}" type="datetimeFigureOut">
              <a:rPr lang="LID4096" smtClean="0"/>
              <a:t>11/02/2020</a:t>
            </a:fld>
            <a:endParaRPr lang="LID4096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748527A-0485-4307-A540-8ED924624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F23D502-6F2B-47A6-A953-DA7302899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73E66-7535-441D-AE3D-EE0BA9A1CDDF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99230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1F8989-0454-4AAE-8A22-172751846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8592A10-E20C-49E0-BBCD-222BC371E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1E0C7-4D7C-4656-BD4B-8D88F3A199B7}" type="datetimeFigureOut">
              <a:rPr lang="LID4096" smtClean="0"/>
              <a:t>11/02/2020</a:t>
            </a:fld>
            <a:endParaRPr lang="LID4096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4B6AFC3-766B-46D6-9D48-B32D880F4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2A55690-1F75-4D0E-9CAF-0EB99BE8C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73E66-7535-441D-AE3D-EE0BA9A1CDDF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58046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4184EF1-2CD3-4E70-823D-6833E5C6A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1E0C7-4D7C-4656-BD4B-8D88F3A199B7}" type="datetimeFigureOut">
              <a:rPr lang="LID4096" smtClean="0"/>
              <a:t>11/02/2020</a:t>
            </a:fld>
            <a:endParaRPr lang="LID4096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28B1787-0042-4B1F-A3F4-A4040C48B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8AA4CFC-4537-4BDC-9B7E-4C4272E00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73E66-7535-441D-AE3D-EE0BA9A1CDDF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78269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1E6C92-A37D-4754-8977-C663A4BE8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461535-3148-4A10-93B8-1EAC67267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91888C1-B8CF-4827-9984-D038904CF0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1DC7FE-8B65-494A-AB69-E017594AD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1E0C7-4D7C-4656-BD4B-8D88F3A199B7}" type="datetimeFigureOut">
              <a:rPr lang="LID4096" smtClean="0"/>
              <a:t>11/02/2020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F92B56A-D21D-49C3-83D0-2AD09A426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5EB2199-BF15-4446-B5D9-F68A2668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73E66-7535-441D-AE3D-EE0BA9A1CDDF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2048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C86A88-5411-484C-A579-1E7758012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F833BAC-0642-4BCD-B330-A267BE5282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CD9BE4F-EB6B-459F-9D59-DD60611A76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3B58A0D-E269-428F-948F-01D0800CB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1E0C7-4D7C-4656-BD4B-8D88F3A199B7}" type="datetimeFigureOut">
              <a:rPr lang="LID4096" smtClean="0"/>
              <a:t>11/02/2020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E4FB5D0-4FAD-4951-868C-9EC61280F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315F3D6-FEE1-4833-A2BF-9AE04441B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73E66-7535-441D-AE3D-EE0BA9A1CDDF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41907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FF0000"/>
          </a:fgClr>
          <a:bgClr>
            <a:srgbClr val="FFFF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304135-7F47-4672-A710-E1F645FD8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34C5AE1-E498-469F-8D99-AC1FBB6A15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2F8EA9-3787-44D7-9627-7535E7C60E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1E0C7-4D7C-4656-BD4B-8D88F3A199B7}" type="datetimeFigureOut">
              <a:rPr lang="LID4096" smtClean="0"/>
              <a:t>11/02/2020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130471-761B-454B-903A-B016EEF27C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6A966D-00D4-417A-BE27-A706980176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73E66-7535-441D-AE3D-EE0BA9A1CDDF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87727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AD1942-A817-4198-B16E-E4283ACD86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Ге</a:t>
            </a:r>
            <a:r>
              <a:rPr lang="uk-UA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ографічне положення Африки. Практична робота 2. Визначення географічних координат крайніх точок та протяжності материка з півночі на південь</a:t>
            </a:r>
            <a:endParaRPr lang="LID4096" sz="3600" b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C6A2635-472C-4B94-9608-3DE73A0A8C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78828" y="4475746"/>
            <a:ext cx="3189171" cy="782053"/>
          </a:xfrm>
        </p:spPr>
        <p:txBody>
          <a:bodyPr/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Бартош Є.М.</a:t>
            </a:r>
            <a:endParaRPr lang="LID4096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464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7337A3-8E8C-4226-A53A-56F7B0F04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Крайня східна точка – мис Рас-Хафун                                </a:t>
            </a:r>
            <a:r>
              <a:rPr lang="ru-RU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10⁰ 26</a:t>
            </a:r>
            <a:r>
              <a:rPr lang="el-GR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΄</a:t>
            </a:r>
            <a:r>
              <a:rPr lang="ru-RU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пн. ш. 51⁰ 23</a:t>
            </a:r>
            <a:r>
              <a:rPr lang="el-GR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΄</a:t>
            </a:r>
            <a:r>
              <a:rPr lang="ru-RU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сх</a:t>
            </a:r>
            <a:r>
              <a:rPr lang="ru-RU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д.   </a:t>
            </a:r>
            <a:r>
              <a:rPr lang="uk-UA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Координати усіх мисів підпишіть на контурній карті олівцем.</a:t>
            </a: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LID4096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DA4408-31F4-42D3-85B5-7C69A2C686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4280" y="1825625"/>
            <a:ext cx="4189520" cy="651245"/>
          </a:xfrm>
        </p:spPr>
        <p:txBody>
          <a:bodyPr/>
          <a:lstStyle/>
          <a:p>
            <a:endParaRPr lang="LID4096" dirty="0"/>
          </a:p>
        </p:txBody>
      </p:sp>
      <p:pic>
        <p:nvPicPr>
          <p:cNvPr id="5" name="Picture 2" descr="Картинки по запросу мис рас-хафун">
            <a:extLst>
              <a:ext uri="{FF2B5EF4-FFF2-40B4-BE49-F238E27FC236}">
                <a16:creationId xmlns:a16="http://schemas.microsoft.com/office/drawing/2014/main" id="{11BC8180-9BD9-4BB0-BD23-226F3757E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4510" y="1894340"/>
            <a:ext cx="6404836" cy="4445517"/>
          </a:xfrm>
          <a:prstGeom prst="rect">
            <a:avLst/>
          </a:prstGeom>
          <a:noFill/>
        </p:spPr>
      </p:pic>
      <p:pic>
        <p:nvPicPr>
          <p:cNvPr id="6146" name="Picture 2" descr="Рас-Хафун - Wikiwand">
            <a:extLst>
              <a:ext uri="{FF2B5EF4-FFF2-40B4-BE49-F238E27FC236}">
                <a16:creationId xmlns:a16="http://schemas.microsoft.com/office/drawing/2014/main" id="{6FC2D9B1-9CED-4F87-8837-D3F93C0EA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0" y="1831042"/>
            <a:ext cx="4456590" cy="450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199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3239C5-F491-4D0E-897A-26DDA3CBD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визначенні протяжності потрібно врахувати, </a:t>
            </a:r>
            <a:b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 1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⁰ </a:t>
            </a:r>
            <a:r>
              <a:rPr lang="ru-RU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меридіана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приблизно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111 км, але на </a:t>
            </a:r>
            <a:r>
              <a:rPr lang="ru-RU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паралелях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рухом </a:t>
            </a:r>
            <a:r>
              <a:rPr lang="ru-RU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екватора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розміри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⁰ </a:t>
            </a:r>
            <a:r>
              <a:rPr lang="ru-RU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поступово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зменшуються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endParaRPr lang="LID4096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A5E5A2-9D8A-4FF7-BAA6-D13519C00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0220" y="1733856"/>
            <a:ext cx="6622794" cy="4933274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Протяжність материка по 20⁰ </a:t>
            </a:r>
            <a:r>
              <a:rPr lang="ru-RU" sz="2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сх</a:t>
            </a:r>
            <a:r>
              <a:rPr lang="ru-RU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д.</a:t>
            </a:r>
          </a:p>
          <a:p>
            <a:pPr marL="342900" lvl="0" indent="-342900">
              <a:buFont typeface="+mj-lt"/>
              <a:buAutoNum type="arabicParenR"/>
              <a:tabLst>
                <a:tab pos="457200" algn="l"/>
              </a:tabLst>
            </a:pP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широта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найпівнічнішої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точки на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цьому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меридіані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32⁰ пн. ш.,                                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найпівденнішої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35⁰</a:t>
            </a:r>
            <a:r>
              <a:rPr lang="ru-RU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пд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ш.</a:t>
            </a:r>
          </a:p>
          <a:p>
            <a:pPr marL="342900" lvl="0" indent="-342900" algn="just">
              <a:buFont typeface="+mj-lt"/>
              <a:buAutoNum type="arabicParenR"/>
              <a:tabLst>
                <a:tab pos="457200" algn="l"/>
              </a:tabLst>
            </a:pP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32</a:t>
            </a:r>
            <a:r>
              <a:rPr lang="ru-RU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⁰ 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+35</a:t>
            </a:r>
            <a:r>
              <a:rPr lang="ru-RU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⁰ 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=67</a:t>
            </a:r>
            <a:r>
              <a:rPr lang="ru-RU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⁰</a:t>
            </a:r>
            <a:endParaRPr lang="ru-RU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arenR"/>
              <a:tabLst>
                <a:tab pos="457200" algn="l"/>
              </a:tabLst>
            </a:pP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67</a:t>
            </a:r>
            <a:r>
              <a:rPr lang="ru-RU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⁰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111км=7437 км</a:t>
            </a:r>
          </a:p>
          <a:p>
            <a:pPr marL="0" indent="0" algn="just">
              <a:buNone/>
            </a:pPr>
            <a:r>
              <a:rPr lang="ru-RU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Протяжність материка по 12⁰ пн. ш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., </a:t>
            </a:r>
          </a:p>
          <a:p>
            <a:pPr marL="342900" lvl="0" indent="-342900">
              <a:buFont typeface="+mj-lt"/>
              <a:buAutoNum type="arabicParenR"/>
              <a:tabLst>
                <a:tab pos="457200" algn="l"/>
              </a:tabLst>
            </a:pP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довгота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найзахіднішої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точки на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цій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паралелі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16⁰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зх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д.,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найсхіднішої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51⁰ </a:t>
            </a:r>
            <a:r>
              <a:rPr lang="ru-RU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сх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д.</a:t>
            </a:r>
            <a:endParaRPr lang="ru-RU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arenR"/>
              <a:tabLst>
                <a:tab pos="457200" algn="l"/>
              </a:tabLst>
            </a:pP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16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⁰ +51⁰ =67⁰</a:t>
            </a:r>
          </a:p>
          <a:p>
            <a:pPr marL="342900" lvl="0" indent="-342900" algn="just">
              <a:buFont typeface="+mj-lt"/>
              <a:buAutoNum type="arabicParenR"/>
              <a:tabLst>
                <a:tab pos="457200" algn="l"/>
              </a:tabLst>
            </a:pP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67⁰ х 110 км=7370 км</a:t>
            </a:r>
          </a:p>
          <a:p>
            <a:pPr marL="0" lvl="0" indent="0" algn="just">
              <a:buNone/>
              <a:tabLst>
                <a:tab pos="457200" algn="l"/>
              </a:tabLst>
            </a:pPr>
            <a:r>
              <a:rPr lang="uk-UA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Таким чином, у градусах відстані можуть бути однаковими, а в кілометрах – відрізнятись! </a:t>
            </a:r>
          </a:p>
          <a:p>
            <a:pPr marL="0" lvl="0" indent="0" algn="just">
              <a:buNone/>
              <a:tabLst>
                <a:tab pos="457200" algn="l"/>
              </a:tabLst>
            </a:pPr>
            <a:r>
              <a:rPr lang="uk-UA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Розрахунки запишіть до зошита!</a:t>
            </a:r>
          </a:p>
          <a:p>
            <a:pPr marL="0" lvl="0" indent="0" algn="just">
              <a:buNone/>
              <a:tabLst>
                <a:tab pos="457200" algn="l"/>
              </a:tabLst>
            </a:pPr>
            <a:endParaRPr lang="ru-RU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arenR"/>
              <a:tabLst>
                <a:tab pos="457200" algn="l"/>
              </a:tabLst>
            </a:pP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LID4096" dirty="0"/>
          </a:p>
        </p:txBody>
      </p:sp>
      <p:pic>
        <p:nvPicPr>
          <p:cNvPr id="4" name="Объект 8">
            <a:extLst>
              <a:ext uri="{FF2B5EF4-FFF2-40B4-BE49-F238E27FC236}">
                <a16:creationId xmlns:a16="http://schemas.microsoft.com/office/drawing/2014/main" id="{90402216-FEF0-4B35-B5AD-D58D84A2A6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91" y="1985514"/>
            <a:ext cx="4222019" cy="405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577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F3FFBA4-A867-4F42-B25C-B342D15B8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1305" y="197528"/>
            <a:ext cx="5468645" cy="637194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Положення відносно океанів та морів: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Африку омивають зі сходу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Індійський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з заходу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Атлантичний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океани, з півночі –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Середземне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море, з північного сходу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Червоне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uk-UA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Характер берегової лінії: 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порізана слабо (найбільша затока в Атлантичному океані - </a:t>
            </a:r>
            <a:r>
              <a:rPr lang="uk-UA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Гвінейська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 Індійському – </a:t>
            </a:r>
            <a:r>
              <a:rPr lang="uk-UA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Аденська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один великий півострів – </a:t>
            </a:r>
            <a:r>
              <a:rPr lang="uk-UA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Сомалі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 один великий острів біля берегів – </a:t>
            </a:r>
            <a:r>
              <a:rPr lang="uk-UA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Мадагаскар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Виділені назви підпишіть на контурній карті ручкою. Букви старайтесь розміщувати так, як на картах презентації </a:t>
            </a:r>
            <a:r>
              <a:rPr lang="uk-UA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або атласу! </a:t>
            </a:r>
            <a:endParaRPr lang="uk-UA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географічне положення та дослідження Африки | Haro, Map screenshot, Map">
            <a:extLst>
              <a:ext uri="{FF2B5EF4-FFF2-40B4-BE49-F238E27FC236}">
                <a16:creationId xmlns:a16="http://schemas.microsoft.com/office/drawing/2014/main" id="{70D34FB9-8A14-4BD5-A161-1DDCFF49B8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" t="867" r="2751" b="4894"/>
          <a:stretch/>
        </p:blipFill>
        <p:spPr bwMode="auto">
          <a:xfrm>
            <a:off x="838200" y="197528"/>
            <a:ext cx="5015884" cy="646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295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Військово-економічна складова політики монархій Перської затоки. Частина 3 «Суецький  канал у планах арабських монархів»">
            <a:extLst>
              <a:ext uri="{FF2B5EF4-FFF2-40B4-BE49-F238E27FC236}">
                <a16:creationId xmlns:a16="http://schemas.microsoft.com/office/drawing/2014/main" id="{9E5650FC-B75F-46B2-AE34-5ECD0BE7F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970" y="3126073"/>
            <a:ext cx="2036308" cy="354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бъект 10">
            <a:extLst>
              <a:ext uri="{FF2B5EF4-FFF2-40B4-BE49-F238E27FC236}">
                <a16:creationId xmlns:a16="http://schemas.microsoft.com/office/drawing/2014/main" id="{33B22E30-9781-4943-88A4-B4E73533C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7340" y="399495"/>
            <a:ext cx="6704734" cy="6458506"/>
          </a:xfrm>
        </p:spPr>
        <p:txBody>
          <a:bodyPr/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 тільки один материк – Євразія. Від нього відокремлюють: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Гібралтарська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протока</a:t>
            </a:r>
          </a:p>
          <a:p>
            <a:pPr marL="0" indent="0">
              <a:buNone/>
            </a:pP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Суецький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канал</a:t>
            </a:r>
          </a:p>
          <a:p>
            <a:pPr marL="0" indent="0">
              <a:buNone/>
            </a:pP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Баб-Ель-</a:t>
            </a: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Мандебська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протока</a:t>
            </a:r>
            <a:endParaRPr lang="LID4096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 descr="Картинки по запросу географічне положення африки">
            <a:extLst>
              <a:ext uri="{FF2B5EF4-FFF2-40B4-BE49-F238E27FC236}">
                <a16:creationId xmlns:a16="http://schemas.microsoft.com/office/drawing/2014/main" id="{2B49BEB9-6DAC-482E-A78D-327E47695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653" y="722360"/>
            <a:ext cx="4670687" cy="4507758"/>
          </a:xfrm>
          <a:prstGeom prst="rect">
            <a:avLst/>
          </a:prstGeom>
          <a:noFill/>
        </p:spPr>
      </p:pic>
      <p:pic>
        <p:nvPicPr>
          <p:cNvPr id="8194" name="Picture 2" descr="Карта (Географический атлас для учителей средней школы)">
            <a:extLst>
              <a:ext uri="{FF2B5EF4-FFF2-40B4-BE49-F238E27FC236}">
                <a16:creationId xmlns:a16="http://schemas.microsoft.com/office/drawing/2014/main" id="{32ED701F-A7E0-4B82-BC50-FA8783C8E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597" y="963240"/>
            <a:ext cx="2866750" cy="286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География Йемена - Wikiwand">
            <a:extLst>
              <a:ext uri="{FF2B5EF4-FFF2-40B4-BE49-F238E27FC236}">
                <a16:creationId xmlns:a16="http://schemas.microsoft.com/office/drawing/2014/main" id="{3311307A-0629-4A2A-94A1-201E62246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980" y="4565422"/>
            <a:ext cx="3257367" cy="2035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BB84EE5-2F34-4873-B42F-224FFB52921D}"/>
              </a:ext>
            </a:extLst>
          </p:cNvPr>
          <p:cNvSpPr txBox="1"/>
          <p:nvPr/>
        </p:nvSpPr>
        <p:spPr>
          <a:xfrm>
            <a:off x="498313" y="5552983"/>
            <a:ext cx="36375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Виділені назви підпишіть </a:t>
            </a:r>
          </a:p>
          <a:p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контурній карті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2086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8993EA-CF98-401F-A094-F35698A97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Домашнє завдання:</a:t>
            </a:r>
            <a:endParaRPr lang="LID4096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0E1C46-F705-4E23-8F87-7BBAEC15FC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Опрацювати § 12, вивчити характеристику ФГП материка (у презентації – це 5 пунктів з поясненнями), вивчити положення на карті океанів, морів, заток та </a:t>
            </a:r>
            <a:r>
              <a:rPr lang="uk-UA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проток</a:t>
            </a:r>
            <a:r>
              <a:rPr lang="uk-U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островів та півостровів виділених у презентації та нанесених на контурну карту. Їх перелік можна перевірити у практичній роботі №3 на с. 48 підручника, повторити правила визначення географічних координат.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19210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DFDE41-8F3A-4A93-AC29-A1B8C4246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«Візитка материка»</a:t>
            </a:r>
            <a:endParaRPr lang="LID4096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9DBFBF-CBA3-4D56-8AC8-5E5055702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8554" y="1825625"/>
            <a:ext cx="4935245" cy="4351338"/>
          </a:xfrm>
        </p:spPr>
        <p:txBody>
          <a:bodyPr/>
          <a:lstStyle/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 своєрідний перелік рекордних та найбільш важливих показників материка.</a:t>
            </a:r>
            <a:endParaRPr lang="LID4096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Картинки по запросу карта півкуль координати">
            <a:extLst>
              <a:ext uri="{FF2B5EF4-FFF2-40B4-BE49-F238E27FC236}">
                <a16:creationId xmlns:a16="http://schemas.microsoft.com/office/drawing/2014/main" id="{83A2E15F-FDA0-4E68-9AA3-4522EC206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1474" t="5902" r="3853"/>
          <a:stretch>
            <a:fillRect/>
          </a:stretch>
        </p:blipFill>
        <p:spPr bwMode="auto">
          <a:xfrm>
            <a:off x="838200" y="1801782"/>
            <a:ext cx="5356460" cy="4505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53614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FCC6DE-7AD5-4F28-9C43-D83477B16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6524" y="449088"/>
            <a:ext cx="4474346" cy="1241599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Фізико-географічне положення (ФГП)</a:t>
            </a:r>
            <a:endParaRPr lang="LID4096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129E90-D6F3-41AE-BBC5-C085452D9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6322" y="1690688"/>
            <a:ext cx="4047477" cy="467531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ФГП відіграє роль своєрідної «адреси» для материка, яка визначає особливості та закономірності його природи.</a:t>
            </a:r>
          </a:p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Починати варто з площі – вона визначає місце між іншими материками – Африка має ІІ місце між ними (30,3 млн км²).</a:t>
            </a:r>
            <a:endParaRPr lang="LID4096" dirty="0"/>
          </a:p>
        </p:txBody>
      </p:sp>
      <p:pic>
        <p:nvPicPr>
          <p:cNvPr id="7" name="Picture 2" descr="Картинки по запросу географічне положення африки">
            <a:extLst>
              <a:ext uri="{FF2B5EF4-FFF2-40B4-BE49-F238E27FC236}">
                <a16:creationId xmlns:a16="http://schemas.microsoft.com/office/drawing/2014/main" id="{ED266E3A-33D4-4CDF-9078-DA2932B8C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199" y="449089"/>
            <a:ext cx="6130772" cy="59169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038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32A5CA-0839-435E-B1AB-687B9D1BD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2528" y="365125"/>
            <a:ext cx="5441272" cy="2005213"/>
          </a:xfrm>
        </p:spPr>
        <p:txBody>
          <a:bodyPr>
            <a:normAutofit/>
          </a:bodyPr>
          <a:lstStyle/>
          <a:p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Щоб визначити ФГП, на контурній карті проведіть простим олівцем та підпишіть:</a:t>
            </a:r>
            <a:endParaRPr lang="LID4096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B01F66-2D8E-4E89-B4C2-2C5ED4F73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2528" y="2281561"/>
            <a:ext cx="5441272" cy="4071433"/>
          </a:xfrm>
        </p:spPr>
        <p:txBody>
          <a:bodyPr/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Екватор</a:t>
            </a:r>
          </a:p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Початковий меридіан</a:t>
            </a:r>
          </a:p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Північний та Південний тропік</a:t>
            </a:r>
          </a:p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Крайні точки підпишіть ручкою.</a:t>
            </a:r>
            <a:endParaRPr lang="LID4096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 descr="Картинки по запросу географічне положення африки">
            <a:extLst>
              <a:ext uri="{FF2B5EF4-FFF2-40B4-BE49-F238E27FC236}">
                <a16:creationId xmlns:a16="http://schemas.microsoft.com/office/drawing/2014/main" id="{2E442AB0-B1C9-46B5-AB79-1BF12E374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>
            <a:off x="838200" y="373424"/>
            <a:ext cx="4816876" cy="59795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46268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A438BB-3A20-44FA-8AFB-4A3022D80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505245" cy="1325563"/>
          </a:xfrm>
        </p:spPr>
        <p:txBody>
          <a:bodyPr>
            <a:normAutofit fontScale="90000"/>
          </a:bodyPr>
          <a:lstStyle/>
          <a:p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Положення Африки відносно ліній:</a:t>
            </a:r>
            <a:endParaRPr lang="LID4096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1B96D8-2546-4723-B6EB-2A394426D9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1898" y="365125"/>
            <a:ext cx="6701901" cy="5811838"/>
          </a:xfrm>
        </p:spPr>
        <p:txBody>
          <a:bodyPr>
            <a:normAutofit fontScale="92500" lnSpcReduction="10000"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екватора – він проходить по центру та  ділить її навпіл між Північною та Південними півкулями, а також забезпечує симетричну зміну природних умов на північ і на південь від себе;</a:t>
            </a:r>
          </a:p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Початкового меридіану – він перетинає Африку на заході, тому більшість материка лежить у Східній півкулі;</a:t>
            </a:r>
          </a:p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Північний тропік перетинає Африку на півночі, Південний – на півдні, тому майже вся територія лежить у жаркому поясі освітлення і сонце обов'язково перебуває в зеніті десь над нею!</a:t>
            </a:r>
          </a:p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 Африку перетинають і екватор, і Початковий меридіан, то материк поділений між усіма півкулями планети!      </a:t>
            </a:r>
          </a:p>
          <a:p>
            <a:endParaRPr lang="LID4096" dirty="0"/>
          </a:p>
        </p:txBody>
      </p:sp>
      <p:pic>
        <p:nvPicPr>
          <p:cNvPr id="5" name="Picture 4" descr="Картинки по запросу географічне положення африки">
            <a:extLst>
              <a:ext uri="{FF2B5EF4-FFF2-40B4-BE49-F238E27FC236}">
                <a16:creationId xmlns:a16="http://schemas.microsoft.com/office/drawing/2014/main" id="{42858B89-1757-41E3-916E-2226D963C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918099" y="1825625"/>
            <a:ext cx="3505245" cy="43513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37641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12623E-75CC-4301-AAF6-6B3211553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4962" y="365124"/>
            <a:ext cx="6503865" cy="6222953"/>
          </a:xfrm>
        </p:spPr>
        <p:txBody>
          <a:bodyPr>
            <a:normAutofit fontScale="90000"/>
          </a:bodyPr>
          <a:lstStyle/>
          <a:p>
            <a:r>
              <a:rPr lang="uk-UA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Крайні точки Африки</a:t>
            </a:r>
            <a:br>
              <a:rPr lang="uk-UA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uk-UA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Крайня</a:t>
            </a:r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північна</a:t>
            </a:r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точка             </a:t>
            </a:r>
            <a:r>
              <a:rPr lang="ru-RU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мис</a:t>
            </a:r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Рас-</a:t>
            </a:r>
            <a:r>
              <a:rPr lang="ru-RU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Енгела</a:t>
            </a:r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чорна</a:t>
            </a:r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крапка</a:t>
            </a:r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ru-RU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карті</a:t>
            </a: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ru-RU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має</a:t>
            </a: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координати</a:t>
            </a:r>
            <a:b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37⁰ 20</a:t>
            </a:r>
            <a:r>
              <a:rPr lang="el-GR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΄</a:t>
            </a:r>
            <a:r>
              <a:rPr lang="uk-UA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пн. ш. 9⁰ 51</a:t>
            </a:r>
            <a:r>
              <a:rPr lang="el-GR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΄</a:t>
            </a:r>
            <a:r>
              <a:rPr lang="uk-UA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сх</a:t>
            </a:r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д.</a:t>
            </a:r>
            <a:b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uk-UA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агадую: географічна широта – відстань в градусах від екватора, а довгота – відстань в градусах від Початкового меридіану!</a:t>
            </a:r>
            <a:endParaRPr lang="LID4096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805B745-6759-4ACB-9E2C-9311E1E9A3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74" y="665000"/>
            <a:ext cx="3642294" cy="5923078"/>
          </a:xfrm>
        </p:spPr>
      </p:pic>
    </p:spTree>
    <p:extLst>
      <p:ext uri="{BB962C8B-B14F-4D97-AF65-F5344CB8AC3E}">
        <p14:creationId xmlns:p14="http://schemas.microsoft.com/office/powerpoint/2010/main" val="1506904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1BC6D9-5FED-415C-BCBF-B807AB2BC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Миси  Голковий та Доброї Надії: зверніть увагу </a:t>
            </a:r>
            <a:r>
              <a:rPr lang="uk-UA" sz="3200" b="1" dirty="0" err="1">
                <a:latin typeface="Times New Roman" pitchFamily="18" charset="0"/>
                <a:cs typeface="Times New Roman" pitchFamily="18" charset="0"/>
              </a:rPr>
              <a:t>найпівденніший</a:t>
            </a:r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 з них – Голковий (</a:t>
            </a:r>
            <a:r>
              <a:rPr lang="uk-UA" sz="3200" b="1" dirty="0" err="1">
                <a:latin typeface="Times New Roman" pitchFamily="18" charset="0"/>
                <a:cs typeface="Times New Roman" pitchFamily="18" charset="0"/>
              </a:rPr>
              <a:t>Агульяс</a:t>
            </a:r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), а не Доброї Надії, який далі видається в море!</a:t>
            </a:r>
            <a:endParaRPr lang="LID4096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D7D198-A328-41C2-9BB0-616C0DDD9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537" y="5060271"/>
            <a:ext cx="3852909" cy="936579"/>
          </a:xfrm>
        </p:spPr>
        <p:txBody>
          <a:bodyPr/>
          <a:lstStyle/>
          <a:p>
            <a:pPr marL="0" indent="0">
              <a:buNone/>
            </a:pP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Мис Доброї Надії</a:t>
            </a:r>
            <a:endParaRPr lang="LID4096" dirty="0"/>
          </a:p>
        </p:txBody>
      </p:sp>
      <p:pic>
        <p:nvPicPr>
          <p:cNvPr id="5" name="Picture 2" descr="Картинки по запросу мис альмаді">
            <a:extLst>
              <a:ext uri="{FF2B5EF4-FFF2-40B4-BE49-F238E27FC236}">
                <a16:creationId xmlns:a16="http://schemas.microsoft.com/office/drawing/2014/main" id="{AB6C8277-9DE5-48AE-9B48-BCA0EC24F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78993" y="1825625"/>
            <a:ext cx="6672461" cy="4171225"/>
          </a:xfrm>
          <a:prstGeom prst="rect">
            <a:avLst/>
          </a:prstGeom>
          <a:noFill/>
        </p:spPr>
      </p:pic>
      <p:pic>
        <p:nvPicPr>
          <p:cNvPr id="7" name="Picture 2" descr="Похожее изображение">
            <a:extLst>
              <a:ext uri="{FF2B5EF4-FFF2-40B4-BE49-F238E27FC236}">
                <a16:creationId xmlns:a16="http://schemas.microsoft.com/office/drawing/2014/main" id="{5941B067-2179-4FDB-9D17-6DD8520B6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r="135" b="7608"/>
          <a:stretch>
            <a:fillRect/>
          </a:stretch>
        </p:blipFill>
        <p:spPr bwMode="auto">
          <a:xfrm>
            <a:off x="383893" y="1825624"/>
            <a:ext cx="4230105" cy="29351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55357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3F224A-0B2C-4DEE-A31F-DD1733009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4400" b="1" dirty="0">
                <a:latin typeface="Times New Roman" pitchFamily="18" charset="0"/>
                <a:cs typeface="Times New Roman" pitchFamily="18" charset="0"/>
              </a:rPr>
              <a:t>Мис  Голковий - </a:t>
            </a:r>
            <a:r>
              <a:rPr lang="ru-RU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34⁰</a:t>
            </a:r>
            <a:r>
              <a:rPr lang="ru-RU" sz="44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52</a:t>
            </a:r>
            <a: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΄</a:t>
            </a:r>
            <a:r>
              <a:rPr lang="ru-RU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пд</a:t>
            </a:r>
            <a:r>
              <a:rPr lang="ru-RU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ш. 19⁰ 59</a:t>
            </a:r>
            <a: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΄ </a:t>
            </a:r>
            <a:r>
              <a:rPr lang="ru-RU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сх</a:t>
            </a:r>
            <a:r>
              <a:rPr lang="ru-RU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д.</a:t>
            </a:r>
            <a:br>
              <a:rPr lang="ru-RU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4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LID4096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098411-823B-4B55-AF69-2755108190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8982" y="1825625"/>
            <a:ext cx="3514817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Мис  Голковий не так далеко заходить у море, як мис Доброї Надії, але саме він </a:t>
            </a:r>
            <a:r>
              <a:rPr lang="uk-UA" sz="2800" b="1" dirty="0" err="1">
                <a:latin typeface="Times New Roman" pitchFamily="18" charset="0"/>
                <a:cs typeface="Times New Roman" pitchFamily="18" charset="0"/>
              </a:rPr>
              <a:t>найпівденніший</a:t>
            </a: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marL="0" indent="0">
              <a:buNone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Координати тут подані з точністю до мінут, на які поділяються градуси (у кожному градусі – 60 мінут) </a:t>
            </a:r>
            <a:endParaRPr lang="LID4096" dirty="0"/>
          </a:p>
        </p:txBody>
      </p:sp>
      <p:pic>
        <p:nvPicPr>
          <p:cNvPr id="7" name="Picture 2" descr="Мыс Игольный и Кейп Пойнт – слияние двух океанов">
            <a:extLst>
              <a:ext uri="{FF2B5EF4-FFF2-40B4-BE49-F238E27FC236}">
                <a16:creationId xmlns:a16="http://schemas.microsoft.com/office/drawing/2014/main" id="{E479FBAE-50F9-46AB-BDDB-ECC8D6313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310" y="1825625"/>
            <a:ext cx="6692732" cy="4573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706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48985C-F711-4866-8BDF-5C34AA581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90744"/>
          </a:xfrm>
        </p:spPr>
        <p:txBody>
          <a:bodyPr>
            <a:normAutofit/>
          </a:bodyPr>
          <a:lstStyle/>
          <a:p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Крайня західна точка – мис </a:t>
            </a:r>
            <a:r>
              <a:rPr lang="uk-UA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Альмаді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⁰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el-GR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΄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пн. ш. 17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⁰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r>
              <a:rPr lang="el-GR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΄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д.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звичайному фото                 на космічному фото</a:t>
            </a:r>
            <a:endParaRPr lang="LID4096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Картинки по запросу мис альмаді">
            <a:extLst>
              <a:ext uri="{FF2B5EF4-FFF2-40B4-BE49-F238E27FC236}">
                <a16:creationId xmlns:a16="http://schemas.microsoft.com/office/drawing/2014/main" id="{110B646A-7D8F-4959-B48F-2C52A561F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9753" y="1955869"/>
            <a:ext cx="4264241" cy="4387842"/>
          </a:xfrm>
          <a:prstGeom prst="rect">
            <a:avLst/>
          </a:prstGeom>
          <a:noFill/>
        </p:spPr>
      </p:pic>
      <p:pic>
        <p:nvPicPr>
          <p:cNvPr id="7" name="Picture 2" descr="Похожее изображение">
            <a:extLst>
              <a:ext uri="{FF2B5EF4-FFF2-40B4-BE49-F238E27FC236}">
                <a16:creationId xmlns:a16="http://schemas.microsoft.com/office/drawing/2014/main" id="{52DE54A3-69D0-4EA1-8DD3-70CA37032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5959" y="2005414"/>
            <a:ext cx="4338297" cy="43382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865683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750</Words>
  <Application>Microsoft Office PowerPoint</Application>
  <PresentationFormat>Широкоэкранный</PresentationFormat>
  <Paragraphs>54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Географічне положення Африки. Практична робота 2. Визначення географічних координат крайніх точок та протяжності материка з півночі на південь</vt:lpstr>
      <vt:lpstr>«Візитка материка»</vt:lpstr>
      <vt:lpstr>Фізико-географічне положення (ФГП)</vt:lpstr>
      <vt:lpstr>Щоб визначити ФГП, на контурній карті проведіть простим олівцем та підпишіть:</vt:lpstr>
      <vt:lpstr>2. Положення Африки відносно ліній:</vt:lpstr>
      <vt:lpstr>3. Крайні точки Африки  Крайня північна точка             мис Рас-Енгела (чорна крапка на карті) має координати 37⁰ 20΄ пн. ш. 9⁰ 51΄ сх. д. Нагадую: географічна широта – відстань в градусах від екватора, а довгота – відстань в градусах від Початкового меридіану!</vt:lpstr>
      <vt:lpstr>Миси  Голковий та Доброї Надії: зверніть увагу найпівденніший з них – Голковий (Агульяс), а не Доброї Надії, який далі видається в море!</vt:lpstr>
      <vt:lpstr>Мис  Голковий - 34⁰ 52΄ пд. ш. 19⁰ 59΄ сх. д.  </vt:lpstr>
      <vt:lpstr>Крайня західна точка – мис Альмаді  14⁰ 45΄ пн. ш. 17⁰ 32΄  зх. д.   на звичайному фото                 на космічному фото</vt:lpstr>
      <vt:lpstr>Крайня східна точка – мис Рас-Хафун                                10⁰ 26΄ пн. ш. 51⁰ 23΄ сх. д.   Координати усіх мисів підпишіть на контурній карті олівцем. </vt:lpstr>
      <vt:lpstr>При визначенні протяжності потрібно врахувати,  що 1⁰ меридіана приблизно 111 км, але на паралелях з рухом від екватора розміри  1⁰ поступово зменшуються! </vt:lpstr>
      <vt:lpstr>Презентация PowerPoint</vt:lpstr>
      <vt:lpstr>Презентация PowerPoint</vt:lpstr>
      <vt:lpstr>Домашнє завдання: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Географічне положення Африки. Практична робота 2. Визначення географічних координат крайніх точок та протяжності материка з півночі на південь</dc:title>
  <dc:creator>User</dc:creator>
  <cp:lastModifiedBy>User</cp:lastModifiedBy>
  <cp:revision>45</cp:revision>
  <dcterms:created xsi:type="dcterms:W3CDTF">2020-11-02T19:22:42Z</dcterms:created>
  <dcterms:modified xsi:type="dcterms:W3CDTF">2020-11-02T23:58:47Z</dcterms:modified>
</cp:coreProperties>
</file>