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4" r:id="rId5"/>
    <p:sldId id="265" r:id="rId6"/>
    <p:sldId id="277" r:id="rId7"/>
    <p:sldId id="278" r:id="rId8"/>
    <p:sldId id="280" r:id="rId9"/>
    <p:sldId id="279" r:id="rId10"/>
    <p:sldId id="295" r:id="rId11"/>
    <p:sldId id="268" r:id="rId12"/>
    <p:sldId id="257" r:id="rId13"/>
    <p:sldId id="293" r:id="rId14"/>
    <p:sldId id="274" r:id="rId15"/>
    <p:sldId id="275" r:id="rId16"/>
    <p:sldId id="276" r:id="rId17"/>
    <p:sldId id="271" r:id="rId18"/>
    <p:sldId id="263" r:id="rId19"/>
    <p:sldId id="281" r:id="rId20"/>
    <p:sldId id="294" r:id="rId21"/>
    <p:sldId id="272" r:id="rId22"/>
    <p:sldId id="261" r:id="rId23"/>
    <p:sldId id="291" r:id="rId24"/>
    <p:sldId id="290" r:id="rId25"/>
    <p:sldId id="289" r:id="rId26"/>
    <p:sldId id="273" r:id="rId27"/>
    <p:sldId id="285" r:id="rId28"/>
    <p:sldId id="283" r:id="rId29"/>
    <p:sldId id="284" r:id="rId30"/>
    <p:sldId id="286" r:id="rId31"/>
    <p:sldId id="287" r:id="rId32"/>
    <p:sldId id="282" r:id="rId33"/>
    <p:sldId id="267" r:id="rId34"/>
    <p:sldId id="292" r:id="rId35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0608D-F0E3-4A18-BD61-841B195ED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E05AA6-4D4B-4CEB-8C08-C4EB503315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E6CB99-B952-444B-A8DC-4480CF79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A1C4BC-AE4C-418D-BA0C-D6102FBE4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D82AD-C2E7-4D8D-A82D-E228597CC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95144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31A7F-C80E-49A7-A7E2-B0AB2F28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97ABC2-5617-4D7C-82E3-5CAF6A47E7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A07E13-C24D-4736-9ECB-D3992A5C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030389-70A9-4084-9721-48D7BCE0E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9A1F53-E95A-437C-B850-07564421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38153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333678-0211-4684-A664-49B60F89AA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632EE6-725E-4EC8-992A-E1D4408ED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BA9A14-103B-417E-9905-827A14B2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F79951-D06A-4B1E-9EE7-6B11D567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309BD8-B916-499B-A30E-48D88A79D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9198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5BBE0-05D6-47FF-AAD9-25FBC7D03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D10FD6-E1DE-4BC2-BBDA-C3A44A30B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415B26-F81F-4396-8FE6-C2E66459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A370BB-FC93-4D87-98EA-5B94C9D40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615E82-D7E3-4EC1-BA21-114580F8D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9853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401812-9765-4D72-9BDA-FD0C63639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83ECBD-81B2-4629-B8A0-81DAC7D85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A73CE4-90BD-4F4D-96EC-94261889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5EEEAD-B055-48FE-B413-C899C6CA8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AD274-0113-4471-93F9-0E5FC9D83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0315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49498-B0E6-42DC-B1EB-CC61FD14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58BAF-98C6-4B7D-B31B-E1DFE6577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C382F8-720F-4A37-B3AE-FADF6C4BE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ECB1DA-46EF-4114-88F8-49E860E6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C4A246-DAB7-4810-B132-DEFF1067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CEB9A2-2DF1-429E-9506-9F8BB30F6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2547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5F3A5-B35C-4D9E-AEA5-7D85D40B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E849EB-3F4A-4FC4-BB73-0EA329DD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951618-2005-428E-8624-8B4C922AC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CB1E17-D68B-44E9-B3FE-D2DF90AC9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0D9D42-8002-4A8E-8614-CA26EA37A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4BD105-699E-46FF-A4E3-A08BEEC4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339505-BD60-4CCD-BA9C-D9397BA1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9A9A099-146F-42B2-B4C7-6F7B09B1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97715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DD4AB-0863-4D93-B9FB-F832640C9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617B7D-3E65-42C3-BC14-F1C84DF1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DE167D-F084-4DDE-9EDC-5B219F2F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8D323A-517B-4D8D-B2BF-DB432DC01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06667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64FC772-5598-4161-9B55-08AE0EEC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F24043-AC10-4CE7-8A1A-0450D470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640E1B-447C-48CE-8673-7B5BF453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565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DA202-9977-4CFC-BAE8-5F03CA1E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5E9A4A-DAB8-4C0A-B189-E619CCD51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1296CC-F7CF-4A1F-B542-B48B67581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1567DF-A29B-458A-A9D2-82B24DB8A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96C284-2400-4B03-96BC-1D7AB8640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CC2350-7C95-4EE3-96BB-A4A2F6F24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2743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D5A23-E22F-411C-883A-AC13BEFF2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9323C24-CCA6-4278-9281-56EAC4038B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B7DB1C-EB7B-4BC5-887E-D5143BDD3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2FE27D-96A2-41DB-9F58-9A8E5765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7DE5C8-BDFB-4A76-8833-D9B6680E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2ED377-2B89-4917-9690-7540D18A4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2699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rgbClr val="FFC000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7798C-1834-46E7-B9FC-3E6220774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4938B-24DB-49D7-9F51-D822AA6EF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F6927-A923-4F9C-8E35-72272A6860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4775E-216F-44FC-B6C8-989763889F49}" type="datetimeFigureOut">
              <a:rPr lang="LID4096" smtClean="0"/>
              <a:t>11/03/2020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7F6883-FCA9-4C8C-B560-3346D969B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FF2E59-F5DB-4E1A-9C25-0C32CEA92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B77AE-9B1B-4F36-8895-B8816F0AEFE6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6904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51E5A-3AF5-4009-932C-E5D77299C5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Сільське господарство України. </a:t>
            </a:r>
            <a:b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Структура сільськогосподарських угідь. Розміщення зернових і технічних культур, картоплярства, овочівництва, баштанництва, виноградарства </a:t>
            </a:r>
            <a:endParaRPr lang="LID4096" sz="36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414AE5-8BA4-40E2-9DEC-368E1D84CD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0584" y="4331368"/>
            <a:ext cx="2977415" cy="926432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3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06582-02D2-41C0-AAE7-156ED776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146" name="Picture 2" descr="Растениеводство. - СЕЛЬСКОЕ ХОЗЯЙСТВО - ХОЗЯЙСТВО - География 9 класс -  В.Ю. Пестушко - Генеза - 2009 год">
            <a:extLst>
              <a:ext uri="{FF2B5EF4-FFF2-40B4-BE49-F238E27FC236}">
                <a16:creationId xmlns:a16="http://schemas.microsoft.com/office/drawing/2014/main" id="{7D16E238-21DB-4622-827C-5CF55A6F6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"/>
          <a:stretch/>
        </p:blipFill>
        <p:spPr bwMode="auto">
          <a:xfrm>
            <a:off x="2286119" y="365126"/>
            <a:ext cx="7955737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764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E485D-FDF9-48D5-9112-8DA12F6B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974" y="365125"/>
            <a:ext cx="9525741" cy="1325563"/>
          </a:xfrm>
        </p:spPr>
        <p:txBody>
          <a:bodyPr/>
          <a:lstStyle/>
          <a:p>
            <a:r>
              <a:rPr lang="uk-UA" dirty="0"/>
              <a:t>Пшениця                               кукурудза </a:t>
            </a:r>
            <a:endParaRPr lang="LID4096" dirty="0"/>
          </a:p>
        </p:txBody>
      </p:sp>
      <p:pic>
        <p:nvPicPr>
          <p:cNvPr id="12290" name="Picture 2" descr="Підсумки врожайності нових сортів озимої пшениці на демонстраційних  полігонах-2019 - Журнал Агроном">
            <a:extLst>
              <a:ext uri="{FF2B5EF4-FFF2-40B4-BE49-F238E27FC236}">
                <a16:creationId xmlns:a16="http://schemas.microsoft.com/office/drawing/2014/main" id="{EBAF2917-D6D3-476D-8317-0211057B6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75966"/>
            <a:ext cx="5347988" cy="338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Выращивание кукурузы">
            <a:extLst>
              <a:ext uri="{FF2B5EF4-FFF2-40B4-BE49-F238E27FC236}">
                <a16:creationId xmlns:a16="http://schemas.microsoft.com/office/drawing/2014/main" id="{83A9FCA6-897A-486B-8EC2-FB8EFD92D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95" y="1975966"/>
            <a:ext cx="4982398" cy="338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977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93A32-FB4C-480A-B4F8-414DB1355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40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Посіви та збір пшениці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1B13D6-7B1C-4AC7-8745-2348C046E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168" y="1428466"/>
            <a:ext cx="7981025" cy="53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8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024D9B-4F3A-49D8-B5BB-D38EF56F4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8194" name="Picture 2" descr="АгроЕкспедиція 2018 Кукурудза. Підсумки кукурудзяного року —  SuperAgronom.com">
            <a:extLst>
              <a:ext uri="{FF2B5EF4-FFF2-40B4-BE49-F238E27FC236}">
                <a16:creationId xmlns:a16="http://schemas.microsoft.com/office/drawing/2014/main" id="{7874DC1F-BFA4-4EAF-96A1-6E4829752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91" y="247667"/>
            <a:ext cx="9904843" cy="63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471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BC67A-5C43-41F9-BAD2-DFEA0381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482" y="365125"/>
            <a:ext cx="8921318" cy="1614595"/>
          </a:xfrm>
        </p:spPr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Вирощування рису передбачає використання великих обсягів води</a:t>
            </a:r>
            <a:endParaRPr lang="LID4096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РИС • Большая российская энциклопедия - электронная версия">
            <a:extLst>
              <a:ext uri="{FF2B5EF4-FFF2-40B4-BE49-F238E27FC236}">
                <a16:creationId xmlns:a16="http://schemas.microsoft.com/office/drawing/2014/main" id="{855FB0B3-C5BE-4E7B-B7DE-D6BDDF641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5" y="169817"/>
            <a:ext cx="1577051" cy="25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ис: описание, фото, полезные свойства">
            <a:extLst>
              <a:ext uri="{FF2B5EF4-FFF2-40B4-BE49-F238E27FC236}">
                <a16:creationId xmlns:a16="http://schemas.microsoft.com/office/drawing/2014/main" id="{7F390761-4315-4634-8DCB-E67D59366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09" y="2801174"/>
            <a:ext cx="5915488" cy="370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Рис посевной — Википедия">
            <a:extLst>
              <a:ext uri="{FF2B5EF4-FFF2-40B4-BE49-F238E27FC236}">
                <a16:creationId xmlns:a16="http://schemas.microsoft.com/office/drawing/2014/main" id="{DA69DC78-EA87-49E5-BF44-9652D4CB9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5" y="2783833"/>
            <a:ext cx="4814688" cy="361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98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D28368-A6F5-4ADC-8DAB-3A7323EBE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Жито                                             Гречка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Жито посівне — Вікіпедія">
            <a:extLst>
              <a:ext uri="{FF2B5EF4-FFF2-40B4-BE49-F238E27FC236}">
                <a16:creationId xmlns:a16="http://schemas.microsoft.com/office/drawing/2014/main" id="{51E41CB7-2B80-4AA3-8CFC-EC1464446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6" y="1660524"/>
            <a:ext cx="3249190" cy="489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шеница мягкая — Википедия">
            <a:extLst>
              <a:ext uri="{FF2B5EF4-FFF2-40B4-BE49-F238E27FC236}">
                <a16:creationId xmlns:a16="http://schemas.microsoft.com/office/drawing/2014/main" id="{300BA460-B590-451B-8E9B-E83511578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636" y="1690688"/>
            <a:ext cx="2095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1F522C8-8CDC-4568-9AAF-2569CBCF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67" y="1690688"/>
            <a:ext cx="20460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Гречиха посевная — Википедия">
            <a:extLst>
              <a:ext uri="{FF2B5EF4-FFF2-40B4-BE49-F238E27FC236}">
                <a16:creationId xmlns:a16="http://schemas.microsoft.com/office/drawing/2014/main" id="{604B219A-C6CB-4705-AE36-C1DD4728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092" y="1660525"/>
            <a:ext cx="3564711" cy="47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31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98529-2EA5-4F64-8FE4-D6B9F803A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918" y="146050"/>
            <a:ext cx="9708472" cy="122111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Ячмінь – має найкоротший вегетаційний період, тому ним часто пересівають втрачені взимку посіви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8E2750-22ED-4E82-951D-91704863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0776" y="1825625"/>
            <a:ext cx="3503023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8194" name="Picture 2" descr="История культуры ячменя">
            <a:extLst>
              <a:ext uri="{FF2B5EF4-FFF2-40B4-BE49-F238E27FC236}">
                <a16:creationId xmlns:a16="http://schemas.microsoft.com/office/drawing/2014/main" id="{7B038D4C-F5FD-4D0F-BD02-4EA11E798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310" y="1471613"/>
            <a:ext cx="76200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Ячмінь звичайний — Вікіпедія">
            <a:extLst>
              <a:ext uri="{FF2B5EF4-FFF2-40B4-BE49-F238E27FC236}">
                <a16:creationId xmlns:a16="http://schemas.microsoft.com/office/drawing/2014/main" id="{034D1804-C12A-4F4F-B8B8-D8C739600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6" y="1471613"/>
            <a:ext cx="2899656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4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9DB05E-C4D7-48F8-8E0D-102117C0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4" y="365125"/>
            <a:ext cx="6569606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Овес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Овёс посевной — Википедия">
            <a:extLst>
              <a:ext uri="{FF2B5EF4-FFF2-40B4-BE49-F238E27FC236}">
                <a16:creationId xmlns:a16="http://schemas.microsoft.com/office/drawing/2014/main" id="{22A913F4-6898-48A4-A517-B41B2A42B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18" y="413544"/>
            <a:ext cx="4525976" cy="603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Овес - простой напиток здоровья.">
            <a:extLst>
              <a:ext uri="{FF2B5EF4-FFF2-40B4-BE49-F238E27FC236}">
                <a16:creationId xmlns:a16="http://schemas.microsoft.com/office/drawing/2014/main" id="{FA388703-FCD5-4E7F-A44B-729A206E2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31" y="1739106"/>
            <a:ext cx="6976629" cy="47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04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8F284-00C2-4E50-AB29-FE070E9D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8F3BBD-3B6D-4C36-8C10-B52C09875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4498" y="1825625"/>
            <a:ext cx="859302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7170" name="Picture 2" descr="Жито посівне — Вікіпедія">
            <a:extLst>
              <a:ext uri="{FF2B5EF4-FFF2-40B4-BE49-F238E27FC236}">
                <a16:creationId xmlns:a16="http://schemas.microsoft.com/office/drawing/2014/main" id="{1ACA6745-387A-48BD-9919-73933104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0"/>
            <a:ext cx="9593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00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4730E-1C0D-46A4-B917-24892B7C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842" y="365125"/>
            <a:ext cx="4810957" cy="132556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Технічні культури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1B38CA-305C-4A97-9E65-C8BA6040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2842" y="1825625"/>
            <a:ext cx="4810958" cy="4805534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Спостерігається стрімке зростання площ під олійних культурами: соєю, ріпаком, соняшником.</a:t>
            </a:r>
            <a:endParaRPr lang="LID4096" dirty="0"/>
          </a:p>
        </p:txBody>
      </p:sp>
      <p:pic>
        <p:nvPicPr>
          <p:cNvPr id="5122" name="Picture 2" descr="Рослинництво України - Підручник з Географії. 9 клас. Кобернік - Нова  програма">
            <a:extLst>
              <a:ext uri="{FF2B5EF4-FFF2-40B4-BE49-F238E27FC236}">
                <a16:creationId xmlns:a16="http://schemas.microsoft.com/office/drawing/2014/main" id="{1D1F9C6B-0836-4A75-AC8B-41DDFB5F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4168"/>
            <a:ext cx="5515708" cy="630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89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3EC5B-9547-4168-9B87-F2AA0143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Із сільським господарством тісно пов'язані відповідні галузі промисловості та інфраструктура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E2472E-9242-4702-9544-315476228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3028" y="1825625"/>
            <a:ext cx="8230772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4" name="Picture 2" descr="ВИРОБНИЧІ ЗВ'ЯЗКИ ТА ПРОБЛЕМИ СІЛЬСЬКОГО ГОСПОДАРСТВА. СІЛЬСЬКЕ ГОСПОДАРСТВО  УКРАЇНИ - СІЛЬСЬКЕ ГОСПОДАРСТВО - ПЕРВИННИМ СЕКТОР ГОСПОДАРСТВА - Підручник  Географія 9 клас - С. Г. Кобернік - Абетка 2017">
            <a:extLst>
              <a:ext uri="{FF2B5EF4-FFF2-40B4-BE49-F238E27FC236}">
                <a16:creationId xmlns:a16="http://schemas.microsoft.com/office/drawing/2014/main" id="{AAB5A798-5068-476C-BA5B-65038C462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" y="1784235"/>
            <a:ext cx="11059209" cy="44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42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5F924-6E6E-4EA3-B699-DC7440A0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629DA8-F3A5-42F4-A972-353F0359F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142" y="1825625"/>
            <a:ext cx="5620657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2290" name="Picture 2" descr="АгроЕкспедиція Соняшник 2018. Олійні підсумки щойно з полів —  SuperAgronom.com">
            <a:extLst>
              <a:ext uri="{FF2B5EF4-FFF2-40B4-BE49-F238E27FC236}">
                <a16:creationId xmlns:a16="http://schemas.microsoft.com/office/drawing/2014/main" id="{114E210B-426C-4494-870B-16825F9F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51" y="292963"/>
            <a:ext cx="10905725" cy="61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463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01EDE-F49C-406B-ACD3-8B41642BB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16386" name="Picture 2" descr="Цукрова промисловість України — Вікіпедія">
            <a:extLst>
              <a:ext uri="{FF2B5EF4-FFF2-40B4-BE49-F238E27FC236}">
                <a16:creationId xmlns:a16="http://schemas.microsoft.com/office/drawing/2014/main" id="{659D66CF-3CD5-46DF-930B-838614D1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10" y="275811"/>
            <a:ext cx="8297100" cy="630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1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E01913-51E5-4021-BA18-C6E45076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Льон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8" descr="Льон і льняне волокно, лляні утеплювачі — Укрбіо">
            <a:extLst>
              <a:ext uri="{FF2B5EF4-FFF2-40B4-BE49-F238E27FC236}">
                <a16:creationId xmlns:a16="http://schemas.microsoft.com/office/drawing/2014/main" id="{ACB16246-A2BD-4EB7-B6A6-96B1D4C40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86" y="1784923"/>
            <a:ext cx="5935462" cy="445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Льон — Вікіпедія">
            <a:extLst>
              <a:ext uri="{FF2B5EF4-FFF2-40B4-BE49-F238E27FC236}">
                <a16:creationId xmlns:a16="http://schemas.microsoft.com/office/drawing/2014/main" id="{575EB4B1-79D3-45F8-B698-DE1B7187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408" y="1755437"/>
            <a:ext cx="3364636" cy="448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798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EF50A-ACBA-4507-9041-D4A39219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Соя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4B3C96-45C2-4DCF-9AD0-2EF7B05D7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576" y="1825625"/>
            <a:ext cx="4864223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5" name="Picture 2" descr="Соя — Википедия">
            <a:extLst>
              <a:ext uri="{FF2B5EF4-FFF2-40B4-BE49-F238E27FC236}">
                <a16:creationId xmlns:a16="http://schemas.microsoft.com/office/drawing/2014/main" id="{56719739-BD05-49B6-B510-F64570FD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657" y="1027906"/>
            <a:ext cx="7359700" cy="55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6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6F42-1BDB-46B8-9CA6-AAECCD8CF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9384" y="365126"/>
            <a:ext cx="3834415" cy="939892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Ріпак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Насіння ріпаку Торес (Syngenta) купити в Україні, опис гібрида, відгуки,  ціна, доставка | Агроэксперт-Трейд">
            <a:extLst>
              <a:ext uri="{FF2B5EF4-FFF2-40B4-BE49-F238E27FC236}">
                <a16:creationId xmlns:a16="http://schemas.microsoft.com/office/drawing/2014/main" id="{F7BBDE50-73B8-43C7-B510-196461CEC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89" y="365124"/>
            <a:ext cx="6495624" cy="61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іпак — Вікіпедія">
            <a:extLst>
              <a:ext uri="{FF2B5EF4-FFF2-40B4-BE49-F238E27FC236}">
                <a16:creationId xmlns:a16="http://schemas.microsoft.com/office/drawing/2014/main" id="{CB4CF052-E711-4C28-B80C-107C22F2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86" y="1386132"/>
            <a:ext cx="3834414" cy="510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96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9AEC86-837C-4EC9-A1B9-73A9C02D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6" y="365125"/>
            <a:ext cx="10421644" cy="1170711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Ефіроолійні культури                                     </a:t>
            </a:r>
            <a:b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Лаванда                                         Шавлія  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аванда вузьколиста 2 річна, Лаванда узколистная, Lavandula angustifolia:  продажа, цена в Івано-Франківській області. саджанці декоративних дерев і  чагарників от &quot;Інтернет-магазин &quot;РАЙський Куточок&quot;&quot; - 664501218">
            <a:extLst>
              <a:ext uri="{FF2B5EF4-FFF2-40B4-BE49-F238E27FC236}">
                <a16:creationId xmlns:a16="http://schemas.microsoft.com/office/drawing/2014/main" id="{9E3D5C62-A811-43C4-B2DD-0D50B956A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04" y="1749559"/>
            <a:ext cx="4629046" cy="462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Шалфей: лечебные свойства, противопоказания, применение, отзывы врачей">
            <a:extLst>
              <a:ext uri="{FF2B5EF4-FFF2-40B4-BE49-F238E27FC236}">
                <a16:creationId xmlns:a16="http://schemas.microsoft.com/office/drawing/2014/main" id="{F30E0A97-0A1B-4405-AE5E-D976990B8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366" y="2770359"/>
            <a:ext cx="6185563" cy="36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36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5FA24-77F3-4310-B28E-047819D4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Кмин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Тмин">
            <a:extLst>
              <a:ext uri="{FF2B5EF4-FFF2-40B4-BE49-F238E27FC236}">
                <a16:creationId xmlns:a16="http://schemas.microsoft.com/office/drawing/2014/main" id="{B8621E14-3722-4F1F-AD86-552A7E025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856" y="1532099"/>
            <a:ext cx="8216284" cy="48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549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2087-57D2-41BA-9B5F-F0751F87B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Площі під овоче-баштанними культурами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8D4883-990B-4BD0-8ADB-604833589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5212" y="1825625"/>
            <a:ext cx="5698588" cy="4351338"/>
          </a:xfrm>
        </p:spPr>
        <p:txBody>
          <a:bodyPr/>
          <a:lstStyle/>
          <a:p>
            <a:endParaRPr lang="LID4096"/>
          </a:p>
        </p:txBody>
      </p:sp>
      <p:pic>
        <p:nvPicPr>
          <p:cNvPr id="4" name="Picture 2" descr="Первинний сектор господарства - Сайт geografiamozil2!">
            <a:extLst>
              <a:ext uri="{FF2B5EF4-FFF2-40B4-BE49-F238E27FC236}">
                <a16:creationId xmlns:a16="http://schemas.microsoft.com/office/drawing/2014/main" id="{D1942F37-058C-42C9-A4C5-BB845C894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4"/>
            <a:ext cx="10709013" cy="456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90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FC0DB7-C3DB-483B-9A15-E4623689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560" y="365125"/>
            <a:ext cx="4500239" cy="1325563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Багаторічні насадження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4AB315-B27B-4463-9215-35773A696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561" y="1825624"/>
            <a:ext cx="4500237" cy="4667251"/>
          </a:xfrm>
        </p:spPr>
        <p:txBody>
          <a:bodyPr/>
          <a:lstStyle/>
          <a:p>
            <a:pPr marL="0" indent="0"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Площі під садами та виноградниками неухильно скорочуються.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Рослинництво України » mozok.click">
            <a:extLst>
              <a:ext uri="{FF2B5EF4-FFF2-40B4-BE49-F238E27FC236}">
                <a16:creationId xmlns:a16="http://schemas.microsoft.com/office/drawing/2014/main" id="{1AC4151A-5E2D-4568-ADB2-334D1DFE7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9"/>
          <a:stretch/>
        </p:blipFill>
        <p:spPr bwMode="auto">
          <a:xfrm>
            <a:off x="719127" y="365125"/>
            <a:ext cx="5977795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198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FB0E7-A5F2-4F4F-8227-011374562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137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валового збору плодів та ягід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FDCD6-C451-4D83-8318-5CCD89238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5544" y="1825625"/>
            <a:ext cx="4798255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8194" name="Picture 2" descr="Рослинництво України » mozok.click">
            <a:extLst>
              <a:ext uri="{FF2B5EF4-FFF2-40B4-BE49-F238E27FC236}">
                <a16:creationId xmlns:a16="http://schemas.microsoft.com/office/drawing/2014/main" id="{250D51FD-EC75-4C93-8806-6BF3A5B1F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21" y="1393793"/>
            <a:ext cx="11226549" cy="46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132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16E116-F8B1-453D-B248-85C55C461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16701-27E8-4AF6-9374-DA1C80136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728" y="1825625"/>
            <a:ext cx="6838071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6146" name="Picture 2" descr="Купувати-продавати землю зможуть лише громадяни України» - Урядовий Кур'єр  - газета центральних органів влади України онлайн">
            <a:extLst>
              <a:ext uri="{FF2B5EF4-FFF2-40B4-BE49-F238E27FC236}">
                <a16:creationId xmlns:a16="http://schemas.microsoft.com/office/drawing/2014/main" id="{E7FA95C5-59ED-428C-91ED-EB003B6D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0" y="401331"/>
            <a:ext cx="10623400" cy="605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5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C8D1-949C-4552-BC47-7E9EBF642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Згадайте світові центри походження культурних рослин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Історія кожного овоча на вашому столі: ви не повірите, звідки прийшли  огірки! | Новини Дивись.info">
            <a:extLst>
              <a:ext uri="{FF2B5EF4-FFF2-40B4-BE49-F238E27FC236}">
                <a16:creationId xmlns:a16="http://schemas.microsoft.com/office/drawing/2014/main" id="{E674D4D7-F448-4475-AEE1-242729087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0" y="1690688"/>
            <a:ext cx="984249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79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F1AD4-889C-4CDF-AE29-D7735CA2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14CAA7-0034-4295-985E-BFA8A91F5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9440" y="1825625"/>
            <a:ext cx="4404360" cy="4265686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1266" name="Picture 2" descr="Презентація &quot;Вчення М. І. Вавилова про центри різноманітності та походження  культурних рослин&quot;">
            <a:extLst>
              <a:ext uri="{FF2B5EF4-FFF2-40B4-BE49-F238E27FC236}">
                <a16:creationId xmlns:a16="http://schemas.microsoft.com/office/drawing/2014/main" id="{2D5BB61A-4FC1-45E8-B23C-E19EDB13A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769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CC3485-6C6D-4D95-93C1-AAE03AF4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C79160-3A54-49EF-8B7A-B214B488D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2658" y="1825625"/>
            <a:ext cx="4151142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6146" name="Picture 2" descr="Фенікс Агро">
            <a:extLst>
              <a:ext uri="{FF2B5EF4-FFF2-40B4-BE49-F238E27FC236}">
                <a16:creationId xmlns:a16="http://schemas.microsoft.com/office/drawing/2014/main" id="{30796501-521D-4C55-B40D-A07189C78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86" y="543213"/>
            <a:ext cx="9199804" cy="616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0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B4D3D-512B-4CF8-B8D1-8DCA8D50E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E5CE37-18B3-405E-A949-63A3A8E37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0342" y="1825625"/>
            <a:ext cx="3893457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11266" name="Picture 2" descr="Всі результати сільського господарства України в одній смачній інфографіці">
            <a:extLst>
              <a:ext uri="{FF2B5EF4-FFF2-40B4-BE49-F238E27FC236}">
                <a16:creationId xmlns:a16="http://schemas.microsoft.com/office/drawing/2014/main" id="{BFD4EC8A-B646-4D5F-A153-3263B10D4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95275"/>
            <a:ext cx="95250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591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FD6383-D802-415B-8A2D-D46F2061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Домашнє завдання: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6316D3-7D36-41E4-83F0-93A7A8B66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Опрацювати § 11-12, вивчити структуру рослинництва та розміщення основних сільськогосподарських культур України.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77701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B8E07-218D-4383-BB26-C1D1E3B8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структурі земельного фонду України головна роль належить оброблюваним землям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Виробничі зв'язки та проблеми сільського господарства. Сільське господарство  України » mozok.click">
            <a:extLst>
              <a:ext uri="{FF2B5EF4-FFF2-40B4-BE49-F238E27FC236}">
                <a16:creationId xmlns:a16="http://schemas.microsoft.com/office/drawing/2014/main" id="{BF617F70-9127-49FB-B327-1986C16B3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52"/>
          <a:stretch/>
        </p:blipFill>
        <p:spPr bwMode="auto">
          <a:xfrm>
            <a:off x="364120" y="1945891"/>
            <a:ext cx="11463759" cy="263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2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55834-78D5-4E9F-9125-C8A669F7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54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Частка ріллі у різних природних зонах відрізняється –    у Степу та Лісостепу вона найвища!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Виробничі зв'язки та проблеми сільського господарства. Сільське господарство  України » mozok.click">
            <a:extLst>
              <a:ext uri="{FF2B5EF4-FFF2-40B4-BE49-F238E27FC236}">
                <a16:creationId xmlns:a16="http://schemas.microsoft.com/office/drawing/2014/main" id="{CF9E4F87-2E05-46BB-B3CA-5484361D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047" y="1394111"/>
            <a:ext cx="8341311" cy="53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15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30D1F-A90F-4FA1-B04F-2F23F2B37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106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Посівні площі під культурами з роками змінюються</a:t>
            </a:r>
            <a:endParaRPr lang="LID4096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Географія, врожайність, площі: як змінилось вирощування топових культур за  роки Незалежності?">
            <a:extLst>
              <a:ext uri="{FF2B5EF4-FFF2-40B4-BE49-F238E27FC236}">
                <a16:creationId xmlns:a16="http://schemas.microsoft.com/office/drawing/2014/main" id="{18023ADF-9483-4964-A8C4-B4BA0462C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215231"/>
            <a:ext cx="8572500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538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4A20A4-6ADE-4774-9682-DA0B1F83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73567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Площі під кормовими скорочуються, під зерновими і технічними – зростають!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E3C09C-90B4-43B5-9F0D-1C07DF126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686" y="1825625"/>
            <a:ext cx="5600114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2050" name="Picture 2" descr="РОСЛИННИЦТВО УКРАЇНИ - СІЛЬСЬКЕ ГОСПОДАРСТВО - ПЕРВИННИМ СЕКТОР  ГОСПОДАРСТВА - Підручник Географія 9 клас - С. Г. Кобернік - Абетка 2017">
            <a:extLst>
              <a:ext uri="{FF2B5EF4-FFF2-40B4-BE49-F238E27FC236}">
                <a16:creationId xmlns:a16="http://schemas.microsoft.com/office/drawing/2014/main" id="{DA58CD60-3F2E-4CD7-A626-20D808FE0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72" y="1447060"/>
            <a:ext cx="6242116" cy="511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46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86758B-02F5-411D-89E3-9AA9E7B1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098" name="Picture 2" descr="Хто дістане вищий вал?">
            <a:extLst>
              <a:ext uri="{FF2B5EF4-FFF2-40B4-BE49-F238E27FC236}">
                <a16:creationId xmlns:a16="http://schemas.microsoft.com/office/drawing/2014/main" id="{D6603709-2C1C-4C91-B1F4-222603315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785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73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D0EFCE-0372-4910-BC82-0948EE5F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702" y="365125"/>
            <a:ext cx="6107097" cy="1325563"/>
          </a:xfrm>
        </p:spPr>
        <p:txBody>
          <a:bodyPr/>
          <a:lstStyle/>
          <a:p>
            <a:r>
              <a:rPr lang="uk-UA" dirty="0"/>
              <a:t>Структура зернових культур теж зазнає змін</a:t>
            </a:r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97C07C-8700-40F7-9911-C0D14918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702" y="1825625"/>
            <a:ext cx="6107097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Визначте, частка яких зросла, а яких скоротилася!</a:t>
            </a:r>
            <a:endParaRPr lang="LID4096" dirty="0"/>
          </a:p>
        </p:txBody>
      </p:sp>
      <p:pic>
        <p:nvPicPr>
          <p:cNvPr id="3074" name="Picture 2" descr="РОСЛИННИЦТВО УКРАЇНИ - СІЛЬСЬКЕ ГОСПОДАРСТВО - ПЕРВИННИМ СЕКТОР  ГОСПОДАРСТВА - Підручник Географія 9 клас - С. Г. Кобернік - Абетка 2017">
            <a:extLst>
              <a:ext uri="{FF2B5EF4-FFF2-40B4-BE49-F238E27FC236}">
                <a16:creationId xmlns:a16="http://schemas.microsoft.com/office/drawing/2014/main" id="{A7328BC5-5447-4AB6-BD69-5ED3F45C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2613"/>
            <a:ext cx="4085492" cy="63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2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196</Words>
  <Application>Microsoft Office PowerPoint</Application>
  <PresentationFormat>Широкоэкранный</PresentationFormat>
  <Paragraphs>29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Сільське господарство України.  Структура сільськогосподарських угідь. Розміщення зернових і технічних культур, картоплярства, овочівництва, баштанництва, виноградарства </vt:lpstr>
      <vt:lpstr>Із сільським господарством тісно пов'язані відповідні галузі промисловості та інфраструктура</vt:lpstr>
      <vt:lpstr>Презентация PowerPoint</vt:lpstr>
      <vt:lpstr>У структурі земельного фонду України головна роль належить оброблюваним землям</vt:lpstr>
      <vt:lpstr>Частка ріллі у різних природних зонах відрізняється –    у Степу та Лісостепу вона найвища!</vt:lpstr>
      <vt:lpstr>Посівні площі під культурами з роками змінюються</vt:lpstr>
      <vt:lpstr>Площі під кормовими скорочуються, під зерновими і технічними – зростають!</vt:lpstr>
      <vt:lpstr>Презентация PowerPoint</vt:lpstr>
      <vt:lpstr>Структура зернових культур теж зазнає змін</vt:lpstr>
      <vt:lpstr>Презентация PowerPoint</vt:lpstr>
      <vt:lpstr>Пшениця                               кукурудза </vt:lpstr>
      <vt:lpstr>Посіви та збір пшениці</vt:lpstr>
      <vt:lpstr>Презентация PowerPoint</vt:lpstr>
      <vt:lpstr>Вирощування рису передбачає використання великих обсягів води</vt:lpstr>
      <vt:lpstr>Жито                                             Гречка </vt:lpstr>
      <vt:lpstr>Ячмінь – має найкоротший вегетаційний період, тому ним часто пересівають втрачені взимку посіви</vt:lpstr>
      <vt:lpstr>Овес </vt:lpstr>
      <vt:lpstr>Презентация PowerPoint</vt:lpstr>
      <vt:lpstr>Технічні культури</vt:lpstr>
      <vt:lpstr>Презентация PowerPoint</vt:lpstr>
      <vt:lpstr>Презентация PowerPoint</vt:lpstr>
      <vt:lpstr>Льон </vt:lpstr>
      <vt:lpstr>Соя</vt:lpstr>
      <vt:lpstr>Ріпак </vt:lpstr>
      <vt:lpstr>Ефіроолійні культури                                      Лаванда                                         Шавлія  </vt:lpstr>
      <vt:lpstr>                             Кмин</vt:lpstr>
      <vt:lpstr>Площі під овоче-баштанними культурами</vt:lpstr>
      <vt:lpstr>Багаторічні насадження</vt:lpstr>
      <vt:lpstr>Структура валового збору плодів та ягід</vt:lpstr>
      <vt:lpstr>Згадайте світові центри походження культурних рослин</vt:lpstr>
      <vt:lpstr>Презентация PowerPoint</vt:lpstr>
      <vt:lpstr>Презентация PowerPoint</vt:lpstr>
      <vt:lpstr>Презентация PowerPoint</vt:lpstr>
      <vt:lpstr>Домашнє завдання: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31</cp:revision>
  <dcterms:created xsi:type="dcterms:W3CDTF">2020-10-18T10:36:45Z</dcterms:created>
  <dcterms:modified xsi:type="dcterms:W3CDTF">2020-11-03T01:38:09Z</dcterms:modified>
</cp:coreProperties>
</file>