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58" r:id="rId5"/>
    <p:sldId id="271" r:id="rId6"/>
    <p:sldId id="257" r:id="rId7"/>
    <p:sldId id="260" r:id="rId8"/>
    <p:sldId id="261" r:id="rId9"/>
    <p:sldId id="262" r:id="rId10"/>
    <p:sldId id="263" r:id="rId11"/>
    <p:sldId id="266" r:id="rId12"/>
    <p:sldId id="268" r:id="rId13"/>
    <p:sldId id="273" r:id="rId14"/>
    <p:sldId id="274" r:id="rId15"/>
    <p:sldId id="275" r:id="rId16"/>
    <p:sldId id="276" r:id="rId17"/>
    <p:sldId id="277" r:id="rId18"/>
    <p:sldId id="269" r:id="rId19"/>
    <p:sldId id="272" r:id="rId20"/>
    <p:sldId id="278" r:id="rId21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E367F-3B7D-4098-95F5-90A35B29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7EE556-4DCC-42DB-B6D5-F6F043079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81E817-034A-4CAB-B6AC-0C0E5D5D2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B7D5-F7FB-4323-B19F-CF8313EEFFF5}" type="datetimeFigureOut">
              <a:rPr lang="LID4096" smtClean="0"/>
              <a:t>11/05/2020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CA1053-3262-4016-B523-1346E5F2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4AE54D-5D80-4169-92B5-BD49B7A9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AF61-1516-472C-9DA9-2A7536EA21D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601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7DDDD-CC0B-4187-91F5-2A5AD4EDF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D2ECBA-CB34-45A7-9EE6-C600DDA61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336F00-5310-4508-8306-3F16BA22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B7D5-F7FB-4323-B19F-CF8313EEFFF5}" type="datetimeFigureOut">
              <a:rPr lang="LID4096" smtClean="0"/>
              <a:t>11/05/2020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F3AF4C-47D0-4A1A-A26C-B3A1F329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789D5-A704-4B10-868E-AEE51DCF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AF61-1516-472C-9DA9-2A7536EA21D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0834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D465B9-B699-48B1-822E-CCC173937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AB7B95-76FB-43F8-9314-6D53AD907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72F4DE-C296-4971-B93D-1B16B227D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B7D5-F7FB-4323-B19F-CF8313EEFFF5}" type="datetimeFigureOut">
              <a:rPr lang="LID4096" smtClean="0"/>
              <a:t>11/05/2020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C722C4-1E96-44FD-BBB4-B4E12898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D4239-7E18-46AA-9155-ADBBEC44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AF61-1516-472C-9DA9-2A7536EA21D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9429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3EB88-CE12-4330-991A-D42D7EAFB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65D3E-4DE4-47B5-812E-938AA80B3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EDB50-E6D0-4766-A17B-7AEA0AFB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B7D5-F7FB-4323-B19F-CF8313EEFFF5}" type="datetimeFigureOut">
              <a:rPr lang="LID4096" smtClean="0"/>
              <a:t>11/05/2020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B7A126-E6EF-467C-9782-D18FB341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AFEB07-5045-4323-9E65-C0457675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AF61-1516-472C-9DA9-2A7536EA21D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597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DA36A-5C6E-4791-B457-8E3976AB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086FD4-9318-4CD3-AC74-7FDE07F27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F8CC2C-C103-4484-9DEE-7ADBCE9B7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B7D5-F7FB-4323-B19F-CF8313EEFFF5}" type="datetimeFigureOut">
              <a:rPr lang="LID4096" smtClean="0"/>
              <a:t>11/05/2020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458600-6C92-4C7A-B160-5B05EA38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13C1BA-F6C2-4B85-92E5-DB1F5751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AF61-1516-472C-9DA9-2A7536EA21D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341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E9CF2-01DC-43E9-838E-6FC60337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07828D-0E58-44A1-963F-E9906B058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790B91-8B99-4E5E-8D93-D9C0EB757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FFB998-1039-42DC-A7BA-FAAF5D32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B7D5-F7FB-4323-B19F-CF8313EEFFF5}" type="datetimeFigureOut">
              <a:rPr lang="LID4096" smtClean="0"/>
              <a:t>11/05/2020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C28F70-1481-4626-B797-E2D23C73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97FE1E-3022-4687-9DF1-21386F13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AF61-1516-472C-9DA9-2A7536EA21D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5371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BFFC5-6458-4B89-9F6D-7F3E34E2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71C408-187E-433F-865C-86AAAC41B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4EA438-A975-440C-9641-C33C0E288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9CCE92-2107-49AA-975A-7BC242009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0EBB67-47E2-44BC-80E7-51EC53B7A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7CF054-CBB3-4DEA-AFFB-2704AB957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B7D5-F7FB-4323-B19F-CF8313EEFFF5}" type="datetimeFigureOut">
              <a:rPr lang="LID4096" smtClean="0"/>
              <a:t>11/05/2020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ECF244-FF12-458C-B373-DA689A757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8DD5E5-E277-4E0C-8788-8FCEBB8F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AF61-1516-472C-9DA9-2A7536EA21D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3637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0DDAF-1F7C-473D-A17A-1471A2B2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44CAE2F-39FC-4208-89BB-069E6569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B7D5-F7FB-4323-B19F-CF8313EEFFF5}" type="datetimeFigureOut">
              <a:rPr lang="LID4096" smtClean="0"/>
              <a:t>11/05/2020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9680EC-6249-44FD-A2A6-0601B1DF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15127C-49E6-45C7-9905-7F815DCF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AF61-1516-472C-9DA9-2A7536EA21D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507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79A3DF-4364-4436-911D-E76A813F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B7D5-F7FB-4323-B19F-CF8313EEFFF5}" type="datetimeFigureOut">
              <a:rPr lang="LID4096" smtClean="0"/>
              <a:t>11/05/2020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F6D227-5B9C-4C13-94CB-85BC3D588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259DA9-F3AD-4006-AB11-972F392BE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AF61-1516-472C-9DA9-2A7536EA21D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489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7BF3C-97D5-4C51-B196-49DCCE0D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0D0954-413D-455B-9E0F-BE3BBA661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B85D44-2FF3-4ACD-96B8-0D9C2F833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1A528-0982-445B-A487-9ECDE81A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B7D5-F7FB-4323-B19F-CF8313EEFFF5}" type="datetimeFigureOut">
              <a:rPr lang="LID4096" smtClean="0"/>
              <a:t>11/05/2020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A9F6D6-9AA0-4C7C-A4CC-51B301F2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64AB8E-D1BC-46AD-9574-98275DAD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AF61-1516-472C-9DA9-2A7536EA21D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210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1E6A3-91CA-4146-A1CD-CBBB9CF02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7148E1-823D-4AE0-B1AE-35E943AF3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3F9B0C-65E0-4B4B-953F-34001E37B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574280-7AE9-43C8-B447-674996B8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B7D5-F7FB-4323-B19F-CF8313EEFFF5}" type="datetimeFigureOut">
              <a:rPr lang="LID4096" smtClean="0"/>
              <a:t>11/05/2020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964D4-85C5-4B38-AEB4-231F6EDC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2F7663-A330-4BD4-BF62-68EBF17D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AF61-1516-472C-9DA9-2A7536EA21D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530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rgbClr val="00206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919D8-1874-4D03-A9F1-154DD0886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376CB6-B993-49EF-8ACF-99331FB4B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FEA44-B400-4CA1-979B-CD546EE26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CB7D5-F7FB-4323-B19F-CF8313EEFFF5}" type="datetimeFigureOut">
              <a:rPr lang="LID4096" smtClean="0"/>
              <a:t>11/05/2020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0071B-761B-4318-B3B3-DC41C8C07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6D8324-A06D-464C-8F55-04B3A61B2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1AF61-1516-472C-9DA9-2A7536EA21D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917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B7C40-8017-43F4-B892-03CDA213A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47291"/>
          </a:xfrm>
        </p:spPr>
        <p:txBody>
          <a:bodyPr>
            <a:normAutofit/>
          </a:bodyPr>
          <a:lstStyle/>
          <a:p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Абсолютна і відносна висота місцевості, способи їх визначення за горизонталями та шкалою висот. Практична робота №1 Визначення абсолютних та відносних висот на плані</a:t>
            </a:r>
            <a:endParaRPr lang="LID4096" sz="36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B894CD-5B70-4590-B755-6CF931C79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806" y="5166803"/>
            <a:ext cx="3832194" cy="428348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Бартош Є.М</a:t>
            </a:r>
            <a:r>
              <a:rPr lang="uk-UA" dirty="0"/>
              <a:t>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3110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F2448-9A4D-4A5C-B29D-A88C3F72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307" y="365125"/>
            <a:ext cx="8255493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Пошарове розфарбування </a:t>
            </a:r>
            <a:endParaRPr lang="LID4096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7BBDCD-D375-4266-9808-2ECC461E0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1498" y="4910625"/>
            <a:ext cx="4199878" cy="1266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Бергштрих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риска на горизонталі, що показує напрям схилу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зображення рельєфу горизонталями">
            <a:extLst>
              <a:ext uri="{FF2B5EF4-FFF2-40B4-BE49-F238E27FC236}">
                <a16:creationId xmlns:a16="http://schemas.microsoft.com/office/drawing/2014/main" id="{EA2591B4-F427-4968-99AE-9C472D821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71" y="1373495"/>
            <a:ext cx="5954340" cy="4803468"/>
          </a:xfrm>
          <a:prstGeom prst="rect">
            <a:avLst/>
          </a:prstGeom>
          <a:noFill/>
        </p:spPr>
      </p:pic>
      <p:pic>
        <p:nvPicPr>
          <p:cNvPr id="6" name="Picture 4" descr="АБСОЛЮТНА І ВІДНОСНА ВИСОТА МІСЦЕВОСТІ - ЛІТОСФЕРА - ОБОЛОНКИ ЗЕМЛІ -  Географія 6 клас - В. М. Бойко - Сиция - 2014 рік">
            <a:extLst>
              <a:ext uri="{FF2B5EF4-FFF2-40B4-BE49-F238E27FC236}">
                <a16:creationId xmlns:a16="http://schemas.microsoft.com/office/drawing/2014/main" id="{97CBDC9E-D2B5-457D-8313-ACADE229E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038" y="1344641"/>
            <a:ext cx="3365007" cy="320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4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BA5AC1-7ACE-47EB-87E3-1836355B3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53" y="545913"/>
            <a:ext cx="10416466" cy="17800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нерівностей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поверхні на площині  </a:t>
            </a:r>
          </a:p>
          <a:p>
            <a:pPr marL="0" indent="0" algn="ctr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горизонталей </a:t>
            </a:r>
          </a:p>
          <a:p>
            <a:pPr marL="0" indent="0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 місцевості           на схемі              на плані </a:t>
            </a:r>
            <a:endParaRPr lang="LID4096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Абсолютна і відносна висота місцевості - Географія. 6 клас. Бойко">
            <a:extLst>
              <a:ext uri="{FF2B5EF4-FFF2-40B4-BE49-F238E27FC236}">
                <a16:creationId xmlns:a16="http://schemas.microsoft.com/office/drawing/2014/main" id="{75CBCF73-8B79-43AA-BB23-AC955A177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36" y="2401813"/>
            <a:ext cx="8888118" cy="31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8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B5FDE-A32C-432A-9925-D13F3F3A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80990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з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ображення </a:t>
            </a:r>
            <a:r>
              <a:rPr lang="uk-UA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нерівностей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поверхні на площині  </a:t>
            </a:r>
            <a:b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горизонталей </a:t>
            </a:r>
            <a:r>
              <a:rPr lang="uk-UA" dirty="0"/>
              <a:t> 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02A54-13FF-4ED9-818F-FE16C92CA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622" y="4157012"/>
            <a:ext cx="4514850" cy="2128746"/>
          </a:xfrm>
        </p:spPr>
        <p:txBody>
          <a:bodyPr/>
          <a:lstStyle/>
          <a:p>
            <a:pPr marL="0" indent="0">
              <a:buNone/>
            </a:pPr>
            <a:r>
              <a:rPr lang="uk-UA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Бергштрих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цифри вказують напрям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сзилу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густота горизонталей його крутизну!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8194" name="Picture 2" descr="Відповіді /сторінка 88-123 § 20-30/ Географія 6 клас Гільберг Т Г,  Паламарчук Л Б, ГДЗ НОВА ПРОГРАМА 2014 року » Допомога учням">
            <a:extLst>
              <a:ext uri="{FF2B5EF4-FFF2-40B4-BE49-F238E27FC236}">
                <a16:creationId xmlns:a16="http://schemas.microsoft.com/office/drawing/2014/main" id="{1E5F1C7E-FCFB-45B3-9C13-5DC53169A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6"/>
          <a:stretch/>
        </p:blipFill>
        <p:spPr bwMode="auto">
          <a:xfrm>
            <a:off x="3669622" y="2514020"/>
            <a:ext cx="4514850" cy="123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Відповіді /сторінка 88-123 § 20-30/ Географія 6 клас Гільберг Т Г,  Паламарчук Л Б, ГДЗ НОВА ПРОГРАМА 2014 року » Допомога учням">
            <a:extLst>
              <a:ext uri="{FF2B5EF4-FFF2-40B4-BE49-F238E27FC236}">
                <a16:creationId xmlns:a16="http://schemas.microsoft.com/office/drawing/2014/main" id="{0E0F2586-CD98-44F6-8603-F217C318F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0" r="2390" b="17120"/>
          <a:stretch/>
        </p:blipFill>
        <p:spPr bwMode="auto">
          <a:xfrm>
            <a:off x="838200" y="2514019"/>
            <a:ext cx="2600325" cy="295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онспект уроку і опорний каркас. Зображення нерівностей земної поверхні на  плані та карті — Гипермаркет знаний">
            <a:extLst>
              <a:ext uri="{FF2B5EF4-FFF2-40B4-BE49-F238E27FC236}">
                <a16:creationId xmlns:a16="http://schemas.microsoft.com/office/drawing/2014/main" id="{799C5CED-DC47-4E50-ACDE-71E9E96B4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9"/>
          <a:stretch/>
        </p:blipFill>
        <p:spPr bwMode="auto">
          <a:xfrm>
            <a:off x="8454058" y="2514018"/>
            <a:ext cx="2868486" cy="314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73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30AF24-7CCC-4B81-BAA9-CDB9103BC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2236" y="365125"/>
            <a:ext cx="4331563" cy="2457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 горизонталями окремих форм рельєфу.</a:t>
            </a: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 відміток висот та горизонталей на плані.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1.3 Зображення рельєфу і місцевих предметів на топографічних картах -  Військова топографія - Конспект лекций">
            <a:extLst>
              <a:ext uri="{FF2B5EF4-FFF2-40B4-BE49-F238E27FC236}">
                <a16:creationId xmlns:a16="http://schemas.microsoft.com/office/drawing/2014/main" id="{730C8613-EB26-42B4-94AA-DDDEC1F97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608790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АБСОЛЮТНА І ВІДНОСНА ВИСОТА МІСЦЕВОСТІ | Географія">
            <a:extLst>
              <a:ext uri="{FF2B5EF4-FFF2-40B4-BE49-F238E27FC236}">
                <a16:creationId xmlns:a16="http://schemas.microsoft.com/office/drawing/2014/main" id="{802E938D-85A0-4DE3-95A2-14067C2FF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85" y="3055692"/>
            <a:ext cx="4275714" cy="312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48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AE1F0-997A-4BF6-AA6C-9C4DEDD24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656"/>
            <a:ext cx="10515600" cy="108397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Зображення горизонталями </a:t>
            </a:r>
            <a:b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типових форм та елементів рельєфу</a:t>
            </a:r>
            <a:endParaRPr lang="LID4096" dirty="0"/>
          </a:p>
        </p:txBody>
      </p:sp>
      <p:pic>
        <p:nvPicPr>
          <p:cNvPr id="14338" name="Picture 2" descr="3.3. Зображення місцевих предметів і рельєфу на топографічних картах">
            <a:extLst>
              <a:ext uri="{FF2B5EF4-FFF2-40B4-BE49-F238E27FC236}">
                <a16:creationId xmlns:a16="http://schemas.microsoft.com/office/drawing/2014/main" id="{B2E5EEE1-FA7D-4E42-A032-1D34E1635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0"/>
          <a:stretch/>
        </p:blipFill>
        <p:spPr bwMode="auto">
          <a:xfrm>
            <a:off x="1822928" y="1553176"/>
            <a:ext cx="8315325" cy="4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57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70098-5042-4C8A-8CB1-CE793CA72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Шкала висот та глибин: пошарове розфарбування, типові кольори для позначення типів рельєфу</a:t>
            </a:r>
            <a:endParaRPr lang="LID4096" sz="3200" b="1" dirty="0"/>
          </a:p>
        </p:txBody>
      </p:sp>
      <p:pic>
        <p:nvPicPr>
          <p:cNvPr id="15362" name="Picture 2" descr="15. Зображення нерівностей земної поверхні на плані та карті — Гипермаркет  знаний">
            <a:extLst>
              <a:ext uri="{FF2B5EF4-FFF2-40B4-BE49-F238E27FC236}">
                <a16:creationId xmlns:a16="http://schemas.microsoft.com/office/drawing/2014/main" id="{7F95471A-31CC-404B-B090-12C356979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8"/>
          <a:stretch/>
        </p:blipFill>
        <p:spPr bwMode="auto">
          <a:xfrm>
            <a:off x="2374037" y="1647171"/>
            <a:ext cx="7675485" cy="48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020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E33C2-1789-45D2-B63C-A90BA2C2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Зображення рельєфу України </a:t>
            </a:r>
            <a:b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пошаровим розфарбуванням</a:t>
            </a:r>
            <a:endParaRPr lang="LID4096" dirty="0">
              <a:solidFill>
                <a:srgbClr val="FFFF00"/>
              </a:solidFill>
            </a:endParaRPr>
          </a:p>
        </p:txBody>
      </p:sp>
      <p:pic>
        <p:nvPicPr>
          <p:cNvPr id="16386" name="Picture 2" descr="Фізична карта України. Мапа України. Карти України скачати, фізичні,  кліматична, річок, гіпсометрична, детальна, велика, безкоштовно, шкільна,  настінна">
            <a:extLst>
              <a:ext uri="{FF2B5EF4-FFF2-40B4-BE49-F238E27FC236}">
                <a16:creationId xmlns:a16="http://schemas.microsoft.com/office/drawing/2014/main" id="{71DE432D-A4BE-4CDF-8A37-26CED7391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029" y="1766914"/>
            <a:ext cx="6787941" cy="460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19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827E2-0B28-4901-AC84-FABD738A1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7401A1-E61A-42DE-91AD-4457DCF85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0" y="1825625"/>
            <a:ext cx="3124200" cy="4351338"/>
          </a:xfrm>
        </p:spPr>
        <p:txBody>
          <a:bodyPr/>
          <a:lstStyle/>
          <a:p>
            <a:endParaRPr lang="LID4096" dirty="0"/>
          </a:p>
        </p:txBody>
      </p:sp>
      <p:pic>
        <p:nvPicPr>
          <p:cNvPr id="17410" name="Picture 2" descr="Рельеф Украины — Википедия">
            <a:extLst>
              <a:ext uri="{FF2B5EF4-FFF2-40B4-BE49-F238E27FC236}">
                <a16:creationId xmlns:a16="http://schemas.microsoft.com/office/drawing/2014/main" id="{4B78B5B1-70F3-47C3-A9A4-178F5BCC0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0"/>
            <a:ext cx="10059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44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D3847-AD75-4AE3-8A41-153302AF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9218" name="Picture 2" descr="Лабораторна робота № 6 – 8">
            <a:extLst>
              <a:ext uri="{FF2B5EF4-FFF2-40B4-BE49-F238E27FC236}">
                <a16:creationId xmlns:a16="http://schemas.microsoft.com/office/drawing/2014/main" id="{87CC1DEF-105F-412F-9BB9-FB214D907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17" y="365124"/>
            <a:ext cx="6951215" cy="61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23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12397-2ED3-4EEB-9B03-96646BF9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21689"/>
            <a:ext cx="10392051" cy="89820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Практична робота №1. </a:t>
            </a:r>
            <a:b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абсолютних відносних висот на плані</a:t>
            </a:r>
            <a:endParaRPr lang="LID4096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4472FF-A00C-4063-AF85-550E57E7B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5212" y="1470811"/>
            <a:ext cx="3168588" cy="5116420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</a:t>
            </a:r>
          </a:p>
          <a:p>
            <a:pPr marL="514350" indent="-514350"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Абсолютну висоту школи та  цукрового заводу.</a:t>
            </a:r>
          </a:p>
          <a:p>
            <a:pPr marL="514350" indent="-514350"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Перевищення водяного млина над озером, гори Вовчої над джерелом Чистим.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Зображення Землі. План місцевості. Карти. Масштаб - Сайт geografiamozil2!">
            <a:extLst>
              <a:ext uri="{FF2B5EF4-FFF2-40B4-BE49-F238E27FC236}">
                <a16:creationId xmlns:a16="http://schemas.microsoft.com/office/drawing/2014/main" id="{76744A0A-4DDE-417F-A421-254633B44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70811"/>
            <a:ext cx="7089558" cy="511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0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9B3EB-587E-469A-8141-1EBC43A7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7" y="258593"/>
            <a:ext cx="2663300" cy="132556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Шкільний нівелір</a:t>
            </a:r>
            <a:endParaRPr lang="LID4096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BD0CD-73A7-4ACD-9450-50F97723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47847"/>
            <a:ext cx="5257800" cy="1993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Промисловий нівелір</a:t>
            </a:r>
          </a:p>
          <a:p>
            <a:pPr marL="0" indent="0">
              <a:buNone/>
            </a:pP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Нівелір – прилад для визначення висоти</a:t>
            </a:r>
            <a:endParaRPr lang="LID4096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АБСОЛЮТНА І ВІДНОСНА ВИСОТА МІСЦЕВОСТІ - ЛІТОСФЕРА - ОБОЛОНКИ ЗЕМЛІ -  Географія 6 клас - В. М. Бойко - Сиция - 2014 рік">
            <a:extLst>
              <a:ext uri="{FF2B5EF4-FFF2-40B4-BE49-F238E27FC236}">
                <a16:creationId xmlns:a16="http://schemas.microsoft.com/office/drawing/2014/main" id="{99B34366-C4EC-4926-95E2-C1D5BF467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75" y="1702923"/>
            <a:ext cx="1812095" cy="459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Абсолютна і відносна висота місцевості - Географія. 6 клас. Пестушко">
            <a:extLst>
              <a:ext uri="{FF2B5EF4-FFF2-40B4-BE49-F238E27FC236}">
                <a16:creationId xmlns:a16="http://schemas.microsoft.com/office/drawing/2014/main" id="{3B159611-3311-434C-A6F9-54D0B35A0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32" y="4172504"/>
            <a:ext cx="2607815" cy="21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Нівелір — Вікіпедія">
            <a:extLst>
              <a:ext uri="{FF2B5EF4-FFF2-40B4-BE49-F238E27FC236}">
                <a16:creationId xmlns:a16="http://schemas.microsoft.com/office/drawing/2014/main" id="{97D17F48-EC28-4157-9CAB-A66FD0A50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32" y="447846"/>
            <a:ext cx="2551985" cy="353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Послуги нівелювання, геодезія, ніверір - Прочие услуги Тернополь на Olx">
            <a:extLst>
              <a:ext uri="{FF2B5EF4-FFF2-40B4-BE49-F238E27FC236}">
                <a16:creationId xmlns:a16="http://schemas.microsoft.com/office/drawing/2014/main" id="{315E5243-797A-4270-8AF6-FFF1FC4AC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09" y="2441359"/>
            <a:ext cx="4746216" cy="385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36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B6EA5-3FB1-43A6-9A03-0C636469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1F4DF-0E78-40B4-BC7F-459A545EB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1825625"/>
            <a:ext cx="106613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працювати §24, вивчити терміни, правила визначення висот.</a:t>
            </a:r>
            <a:endParaRPr lang="LID4096" sz="3600" b="1" dirty="0"/>
          </a:p>
        </p:txBody>
      </p:sp>
    </p:spTree>
    <p:extLst>
      <p:ext uri="{BB962C8B-B14F-4D97-AF65-F5344CB8AC3E}">
        <p14:creationId xmlns:p14="http://schemas.microsoft.com/office/powerpoint/2010/main" val="92790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0E991-A23C-4D41-A31C-1D4A26BD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772" y="365125"/>
            <a:ext cx="5459027" cy="2449096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Нівелювання визначення відносної висоти 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4CBA29-0C51-40A5-90D3-52E498E92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3169328"/>
            <a:ext cx="5107618" cy="2831977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Відносна висота – перевищення однієї точки над іншою.</a:t>
            </a: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5" name="Picture 2" descr="Похожее изображение">
            <a:extLst>
              <a:ext uri="{FF2B5EF4-FFF2-40B4-BE49-F238E27FC236}">
                <a16:creationId xmlns:a16="http://schemas.microsoft.com/office/drawing/2014/main" id="{FFB9390C-1216-4778-80C8-8B3A498F4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291" y="427356"/>
            <a:ext cx="4449699" cy="2981544"/>
          </a:xfrm>
          <a:prstGeom prst="rect">
            <a:avLst/>
          </a:prstGeom>
          <a:noFill/>
        </p:spPr>
      </p:pic>
      <p:pic>
        <p:nvPicPr>
          <p:cNvPr id="5124" name="Picture 4" descr="АБСОЛЮТНА І ВІДНОСНА ВИСОТА МІСЦЕВОСТІ - ЛІТОСФЕРА - ОБОЛОНКИ ЗЕМЛІ -  Географія 6 клас - В. М. Бойко - Сиция - 2014 рік">
            <a:extLst>
              <a:ext uri="{FF2B5EF4-FFF2-40B4-BE49-F238E27FC236}">
                <a16:creationId xmlns:a16="http://schemas.microsoft.com/office/drawing/2014/main" id="{9C4716C4-BC42-4659-9108-9C7D7C4C9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91" y="3687227"/>
            <a:ext cx="4474437" cy="244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3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4A0BF-2ED5-4A6F-852E-EE42717A8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332" y="177553"/>
            <a:ext cx="4846468" cy="90552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Абсолютна і відносна висоти</a:t>
            </a:r>
            <a:endParaRPr lang="LID4096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B8FFD-06E0-4862-BD17-F02A9DF74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130" y="1083076"/>
            <a:ext cx="4234649" cy="2345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Абсолютна висота – висота над рівнем моря. В Україні традиційно визначають від рівня Балтійського!</a:t>
            </a:r>
            <a:endParaRPr lang="LID4096" b="1" dirty="0"/>
          </a:p>
        </p:txBody>
      </p:sp>
      <p:pic>
        <p:nvPicPr>
          <p:cNvPr id="2052" name="Picture 4" descr="Презентація «Абсолютна і відносна висота місцевості». 6 клас">
            <a:extLst>
              <a:ext uri="{FF2B5EF4-FFF2-40B4-BE49-F238E27FC236}">
                <a16:creationId xmlns:a16="http://schemas.microsoft.com/office/drawing/2014/main" id="{D6C25120-DBA6-490E-B36B-BD32DD7AC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" b="12984"/>
          <a:stretch/>
        </p:blipFill>
        <p:spPr bwMode="auto">
          <a:xfrm>
            <a:off x="703281" y="277330"/>
            <a:ext cx="5580541" cy="367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Зображення нерівностей Земної поверхні">
            <a:extLst>
              <a:ext uri="{FF2B5EF4-FFF2-40B4-BE49-F238E27FC236}">
                <a16:creationId xmlns:a16="http://schemas.microsoft.com/office/drawing/2014/main" id="{A80CE51E-93F4-42D8-BE2E-5E275E4FC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1" y="4143011"/>
            <a:ext cx="2766873" cy="214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ронштадтский футшток (3 фото)">
            <a:extLst>
              <a:ext uri="{FF2B5EF4-FFF2-40B4-BE49-F238E27FC236}">
                <a16:creationId xmlns:a16="http://schemas.microsoft.com/office/drawing/2014/main" id="{83A591A1-5E75-4262-AEA2-9E0DE11E0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31" y="3149256"/>
            <a:ext cx="4458158" cy="334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825A9CAA-68DF-41F4-AA8C-398BD50BABF0}"/>
              </a:ext>
            </a:extLst>
          </p:cNvPr>
          <p:cNvSpPr txBox="1">
            <a:spLocks/>
          </p:cNvSpPr>
          <p:nvPr/>
        </p:nvSpPr>
        <p:spPr>
          <a:xfrm>
            <a:off x="3470155" y="4714042"/>
            <a:ext cx="3037178" cy="104756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Кронштадтський футшток  - відмітка, від якої починають вимірювати!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5386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79A50-1BF8-4442-9705-5758EAB8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954" y="365126"/>
            <a:ext cx="4020845" cy="700194"/>
          </a:xfrm>
        </p:spPr>
        <p:txBody>
          <a:bodyPr/>
          <a:lstStyle/>
          <a:p>
            <a:pPr algn="ctr"/>
            <a:r>
              <a:rPr lang="uk-UA" dirty="0"/>
              <a:t> 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50F92-0D41-4694-9AF1-494013873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804" y="532660"/>
            <a:ext cx="4448995" cy="1313895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Репери - спеціальні позначки на місцевості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Загальна географія">
            <a:extLst>
              <a:ext uri="{FF2B5EF4-FFF2-40B4-BE49-F238E27FC236}">
                <a16:creationId xmlns:a16="http://schemas.microsoft.com/office/drawing/2014/main" id="{CF1D7E60-9921-4C7A-89D1-01E3E55C6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71" y="365125"/>
            <a:ext cx="5862035" cy="185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АБСОЛЮТНА І ВІДНОСНА ВИСОТА МІСЦЕВОСТІ | Географія">
            <a:extLst>
              <a:ext uri="{FF2B5EF4-FFF2-40B4-BE49-F238E27FC236}">
                <a16:creationId xmlns:a16="http://schemas.microsoft.com/office/drawing/2014/main" id="{AEE7F859-8AAF-4D64-96AB-1040F0D31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06" y="2408057"/>
            <a:ext cx="2628900" cy="175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Геодезичні мітки в околицях Острога – Острозький замок">
            <a:extLst>
              <a:ext uri="{FF2B5EF4-FFF2-40B4-BE49-F238E27FC236}">
                <a16:creationId xmlns:a16="http://schemas.microsoft.com/office/drawing/2014/main" id="{B210FAA4-0FF9-4642-AF5A-CFACA1199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8" y="2408058"/>
            <a:ext cx="4946271" cy="369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Геодезический репер (знак) – что это такое?? |">
            <a:extLst>
              <a:ext uri="{FF2B5EF4-FFF2-40B4-BE49-F238E27FC236}">
                <a16:creationId xmlns:a16="http://schemas.microsoft.com/office/drawing/2014/main" id="{8C4E0AB0-4FDA-41F1-8DFD-957BB3563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71" y="2408057"/>
            <a:ext cx="2996952" cy="371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Геодезические реперы: ssgen — LiveJournal">
            <a:extLst>
              <a:ext uri="{FF2B5EF4-FFF2-40B4-BE49-F238E27FC236}">
                <a16:creationId xmlns:a16="http://schemas.microsoft.com/office/drawing/2014/main" id="{1C018809-D924-41D3-97DC-F35D6193A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06" y="4362852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05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73F56-3129-474D-A18E-0C55AD1B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1026" name="Picture 2" descr="Абсолютна, відносна висота місцевості - В школі">
            <a:extLst>
              <a:ext uri="{FF2B5EF4-FFF2-40B4-BE49-F238E27FC236}">
                <a16:creationId xmlns:a16="http://schemas.microsoft.com/office/drawing/2014/main" id="{A34DD608-6623-4406-87E2-F1873E1FD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653" y="365125"/>
            <a:ext cx="7950693" cy="596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44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71F52-0300-4E6C-A2EF-E6068EBB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0973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Перенесення відміток висот на площину 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502E45-5739-4F9F-A5E5-64C2FEB4B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0610" y="1825625"/>
            <a:ext cx="3923190" cy="4351338"/>
          </a:xfrm>
        </p:spPr>
        <p:txBody>
          <a:bodyPr/>
          <a:lstStyle/>
          <a:p>
            <a:endParaRPr lang="LID4096" dirty="0"/>
          </a:p>
        </p:txBody>
      </p:sp>
      <p:pic>
        <p:nvPicPr>
          <p:cNvPr id="5" name="Picture 2" descr="Похожее изображение">
            <a:extLst>
              <a:ext uri="{FF2B5EF4-FFF2-40B4-BE49-F238E27FC236}">
                <a16:creationId xmlns:a16="http://schemas.microsoft.com/office/drawing/2014/main" id="{8704BDEA-0390-43BC-8253-F99B58C21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7030" y="1428242"/>
            <a:ext cx="7405175" cy="4883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364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E7F5D-5C54-41AF-BF69-F8C75B25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480" y="365125"/>
            <a:ext cx="6018319" cy="132556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Зображення рельєфу за допомогою горизонталей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B1A226-A5CF-4C16-80E1-ACA1F42C0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384" y="4998127"/>
            <a:ext cx="5503416" cy="1178835"/>
          </a:xfrm>
        </p:spPr>
        <p:txBody>
          <a:bodyPr/>
          <a:lstStyle/>
          <a:p>
            <a:endParaRPr lang="LID4096" dirty="0"/>
          </a:p>
        </p:txBody>
      </p:sp>
      <p:pic>
        <p:nvPicPr>
          <p:cNvPr id="5" name="Picture 4" descr="Картинки по запросу нівелювання горба шкільним нівеліром">
            <a:extLst>
              <a:ext uri="{FF2B5EF4-FFF2-40B4-BE49-F238E27FC236}">
                <a16:creationId xmlns:a16="http://schemas.microsoft.com/office/drawing/2014/main" id="{1D5491D4-00ED-4144-BFA0-18A6645BE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508" b="13186"/>
          <a:stretch>
            <a:fillRect/>
          </a:stretch>
        </p:blipFill>
        <p:spPr bwMode="auto">
          <a:xfrm>
            <a:off x="270328" y="136899"/>
            <a:ext cx="5000660" cy="6584202"/>
          </a:xfrm>
          <a:prstGeom prst="rect">
            <a:avLst/>
          </a:prstGeom>
          <a:noFill/>
        </p:spPr>
      </p:pic>
      <p:pic>
        <p:nvPicPr>
          <p:cNvPr id="7" name="Picture 2" descr="АБСОЛЮТНА І ВІДНОСНА ВИСОТА МІСЦЕВОСТІ - ЛІТОСФЕРА - ОБОЛОНКИ ЗЕМЛІ -  Географія 6 клас - В. М. Бойко - Сиция - 2014 рік">
            <a:extLst>
              <a:ext uri="{FF2B5EF4-FFF2-40B4-BE49-F238E27FC236}">
                <a16:creationId xmlns:a16="http://schemas.microsoft.com/office/drawing/2014/main" id="{26573952-3D95-48A8-8D82-0045E5CD7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79" y="1859873"/>
            <a:ext cx="5331655" cy="275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7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A2BBA-AB7D-4A3C-BD62-F14BECD5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Математична схема перенесення точок  з реальної місцевості на план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FF215-1E85-4433-B7CC-FFD838271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5414" y="1825625"/>
            <a:ext cx="3328386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букви на місцевості стають на плані малими …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Похожее изображение">
            <a:extLst>
              <a:ext uri="{FF2B5EF4-FFF2-40B4-BE49-F238E27FC236}">
                <a16:creationId xmlns:a16="http://schemas.microsoft.com/office/drawing/2014/main" id="{93F68407-5EF9-4FBA-B0F1-4DCBC356B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907" y="1734261"/>
            <a:ext cx="6553198" cy="4534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5795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256</Words>
  <Application>Microsoft Office PowerPoint</Application>
  <PresentationFormat>Широкоэкранный</PresentationFormat>
  <Paragraphs>36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Абсолютна і відносна висота місцевості, способи їх визначення за горизонталями та шкалою висот. Практична робота №1 Визначення абсолютних та відносних висот на плані</vt:lpstr>
      <vt:lpstr>Шкільний нівелір</vt:lpstr>
      <vt:lpstr>Нівелювання визначення відносної висоти </vt:lpstr>
      <vt:lpstr>Абсолютна і відносна висоти</vt:lpstr>
      <vt:lpstr> </vt:lpstr>
      <vt:lpstr>Презентация PowerPoint</vt:lpstr>
      <vt:lpstr>Перенесення відміток висот на площину </vt:lpstr>
      <vt:lpstr>Зображення рельєфу за допомогою горизонталей</vt:lpstr>
      <vt:lpstr>Математична схема перенесення точок  з реальної місцевості на план</vt:lpstr>
      <vt:lpstr>Пошарове розфарбування </vt:lpstr>
      <vt:lpstr>Презентация PowerPoint</vt:lpstr>
      <vt:lpstr>Приклади зображення нерівностей поверхні на площині   за допомогою горизонталей  </vt:lpstr>
      <vt:lpstr>Презентация PowerPoint</vt:lpstr>
      <vt:lpstr>Зображення горизонталями  типових форм та елементів рельєфу</vt:lpstr>
      <vt:lpstr>Шкала висот та глибин: пошарове розфарбування, типові кольори для позначення типів рельєфу</vt:lpstr>
      <vt:lpstr>Зображення рельєфу України  пошаровим розфарбуванням</vt:lpstr>
      <vt:lpstr>Презентация PowerPoint</vt:lpstr>
      <vt:lpstr>Презентация PowerPoint</vt:lpstr>
      <vt:lpstr>Практична робота №1.  Визначення абсолютних відносних висот на плані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Абсолютна і відносна висота місцевості, способи їх визначення за горизонталями та шкалою висот. Практична робота №1 Визначення абсолютних відносних висот на плані</dc:title>
  <dc:creator>User</dc:creator>
  <cp:lastModifiedBy>User</cp:lastModifiedBy>
  <cp:revision>26</cp:revision>
  <dcterms:created xsi:type="dcterms:W3CDTF">2020-11-05T18:37:17Z</dcterms:created>
  <dcterms:modified xsi:type="dcterms:W3CDTF">2020-11-05T21:23:24Z</dcterms:modified>
</cp:coreProperties>
</file>