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3"/>
  </p:notesMasterIdLst>
  <p:sldIdLst>
    <p:sldId id="256" r:id="rId2"/>
    <p:sldId id="269" r:id="rId3"/>
    <p:sldId id="261" r:id="rId4"/>
    <p:sldId id="279" r:id="rId5"/>
    <p:sldId id="280" r:id="rId6"/>
    <p:sldId id="277" r:id="rId7"/>
    <p:sldId id="278" r:id="rId8"/>
    <p:sldId id="264" r:id="rId9"/>
    <p:sldId id="270" r:id="rId10"/>
    <p:sldId id="271" r:id="rId11"/>
    <p:sldId id="275" r:id="rId12"/>
    <p:sldId id="276" r:id="rId13"/>
    <p:sldId id="263" r:id="rId14"/>
    <p:sldId id="273" r:id="rId15"/>
    <p:sldId id="268" r:id="rId16"/>
    <p:sldId id="267" r:id="rId17"/>
    <p:sldId id="274" r:id="rId18"/>
    <p:sldId id="258" r:id="rId19"/>
    <p:sldId id="259" r:id="rId20"/>
    <p:sldId id="260" r:id="rId21"/>
    <p:sldId id="265" r:id="rId2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439F9-9389-4637-ADDA-E0855683E9ED}" type="datetimeFigureOut">
              <a:rPr lang="LID4096" smtClean="0"/>
              <a:t>11/12/2020</a:t>
            </a:fld>
            <a:endParaRPr lang="LID4096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ID4096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F871F3-B742-4E6F-9B86-67255258732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90237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99D0AB-8DEE-40AB-B702-A9D71A9F94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7C03DC4-3123-4C39-84C4-2C1411238F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731B0B-1A93-4029-920A-78381B3F3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99C64-3C4D-4E3C-85A1-817271F8F8BB}" type="datetime1">
              <a:rPr lang="LID4096" smtClean="0"/>
              <a:t>11/12/2020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1A5B1D-70A8-4C86-A920-8750D2407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C61486-E4AA-4F09-AF64-42017C074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9DAF-28A1-48AA-853F-56B16505212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6461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C69907-243D-4FF0-891A-B8023BD32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3471AB2-1106-4D59-BF8D-686AA9EC84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3E6F26-28B6-41EA-A801-7CDF12F44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33CF5-2EE4-4B37-BD1C-1D32B6C12087}" type="datetime1">
              <a:rPr lang="LID4096" smtClean="0"/>
              <a:t>11/12/2020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28C6E7-21F0-4FD3-A4FD-FB1A0D00A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E55048-1CAB-4FB5-BAF6-5D091BBFE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9DAF-28A1-48AA-853F-56B16505212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91062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4C4828C-79B5-4C06-826B-18B83B949E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F0196E-68E7-426C-84EC-12F853056D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E07358-CEC2-4F8D-8F59-B23876346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04A99-C4E5-4D42-875C-B37CBF6D0472}" type="datetime1">
              <a:rPr lang="LID4096" smtClean="0"/>
              <a:t>11/12/2020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BC5DE9-2AB6-4A1B-8064-7F87B82A7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0FD1C1-FA29-4C05-BD45-18426FED6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9DAF-28A1-48AA-853F-56B16505212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609631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2BBBFE-6623-48DE-B6F3-3ADDF48E9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96C51F-6065-4E0F-997D-697685D680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0716BA-3F24-4AE8-B619-3AF372E60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8D8D6-CCDF-41C5-99EB-90985E761FAB}" type="datetime1">
              <a:rPr lang="LID4096" smtClean="0"/>
              <a:t>11/12/2020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823A82-43E3-4750-B546-5C142D416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07B84F-4ABB-4E5D-9E96-D40B9A675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9DAF-28A1-48AA-853F-56B16505212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507944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E33EB5-B500-4181-B911-7FB09FD7E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921E900-2705-4BB6-820E-686D05C6E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8A48D6-053B-4066-A056-F4E7B763C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808F6-DE9C-4CC3-8E56-9F6966F17BAD}" type="datetime1">
              <a:rPr lang="LID4096" smtClean="0"/>
              <a:t>11/12/2020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F43622-8821-4E9A-9C11-C1609C1D3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FEAB6F-22DA-46A3-AF2C-9ACEE4BA9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9DAF-28A1-48AA-853F-56B16505212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35279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715FD8-9CFB-405A-A063-3D81B0481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5BAF8BD-0A01-4DC8-A6B2-B070192D56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554942F-78C7-447A-AC91-ABE06ED263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AB0FB6-7082-448C-8364-87C773ECE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F3ABF-A821-4B4C-9243-597564CFC7FD}" type="datetime1">
              <a:rPr lang="LID4096" smtClean="0"/>
              <a:t>11/12/2020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37AE920-298E-4E3B-9D1F-C48CA1F91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FBFBB47-7594-4ED5-8E49-9D30062D7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9DAF-28A1-48AA-853F-56B16505212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1489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52B995-5117-4D75-A6AE-982343299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53F14C3-2800-47EC-B2B8-65F2B625CA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3E60E90-9BA7-4E65-9F71-6C2EFEE07B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067ADC2-A049-427F-B5EC-0CCAC690BA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B3640EB-F88B-4209-B205-BEA1ED47B0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66FC25B-8851-4A1F-A00B-85F1604C7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97C32-31D9-45A7-A05E-8E69CB52595D}" type="datetime1">
              <a:rPr lang="LID4096" smtClean="0"/>
              <a:t>11/12/2020</a:t>
            </a:fld>
            <a:endParaRPr lang="LID4096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3DB8B17-DDBA-47E5-A25B-12FA34607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46DEF16-5075-40B0-B183-22E64FB54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9DAF-28A1-48AA-853F-56B16505212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24225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1F6A48-9D44-4A05-B866-781C3A785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B1E3D9F-B12C-47EA-969D-636A0100D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C7A5-958E-4ED0-8256-F7E90ABD12ED}" type="datetime1">
              <a:rPr lang="LID4096" smtClean="0"/>
              <a:t>11/12/2020</a:t>
            </a:fld>
            <a:endParaRPr lang="LID4096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80B8ACD-07B4-4A11-BF73-67342B5E1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D7B40DD-07F3-443A-948E-42E541EDC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9DAF-28A1-48AA-853F-56B16505212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901991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D04CF61-A6D8-40DB-B457-4A4A46852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9EF7C-711F-4783-9BFE-9ACC7C5A4F7D}" type="datetime1">
              <a:rPr lang="LID4096" smtClean="0"/>
              <a:t>11/12/2020</a:t>
            </a:fld>
            <a:endParaRPr lang="LID4096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5A861D8-5868-4802-A213-E76C2A3A8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80AEB8C-00C4-4FA9-9B5D-F70052CC8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9DAF-28A1-48AA-853F-56B16505212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24111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1A9C9-39DB-4B0E-86A7-B2105635F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374A16-72BB-4AE5-A96E-DDA72E2614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F84BE1-D0E7-4B85-ABFB-689C6D5322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E4B9958-E91F-4255-8889-1FD986ACF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07DAB-28F7-4DEA-A411-15ADF64035EE}" type="datetime1">
              <a:rPr lang="LID4096" smtClean="0"/>
              <a:t>11/12/2020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118B46A-7657-45CE-972E-37681DB70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DDDE24C-32C7-4044-9E95-A9F2CDC2C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9DAF-28A1-48AA-853F-56B16505212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27438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1911FA-1D29-4FD3-8440-68EDD10AB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DA6ADD4-E2D9-48DD-887A-77009BD8D8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69D5AB8-19A0-4ECA-83A0-E2F41E18D4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5585C3B-CDF1-4ECA-9FBB-3CBF90743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F606B-E3C6-45D3-8C22-38E7485E7180}" type="datetime1">
              <a:rPr lang="LID4096" smtClean="0"/>
              <a:t>11/12/2020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97AE8F-44A9-40A2-9DAD-ED38505CB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B382B0E-E20A-40A9-9130-61E8AF074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9DAF-28A1-48AA-853F-56B16505212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93232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89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D62E92-7A30-47A1-BD1B-8B049D390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87A4FBC-EBA8-446C-A58F-DAB8FA263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93F0AF-D0D1-43E3-8D4A-C0677D086E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8EE052-A351-461E-A69B-DCF635AF4041}" type="datetime1">
              <a:rPr lang="LID4096" smtClean="0"/>
              <a:t>11/12/2020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466D1F-8030-47C1-8208-878605A3F1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6B80F8-5EF6-4A20-9C8F-B65B038CDB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59DAF-28A1-48AA-853F-56B16505212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590127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540DA6-7DED-4482-9768-DFD2873F3B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4199" y="550416"/>
            <a:ext cx="9925234" cy="2959547"/>
          </a:xfrm>
        </p:spPr>
        <p:txBody>
          <a:bodyPr>
            <a:normAutofit/>
          </a:bodyPr>
          <a:lstStyle/>
          <a:p>
            <a:r>
              <a:rPr lang="uk-UA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Німеччина</a:t>
            </a:r>
            <a:r>
              <a:rPr lang="uk-UA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Місце країни у світі та регіоні. Основні чинники, що визначають місце країни у МГПП. Система розселення і роль федеральних земель в її розвитку. Особливості суч</a:t>
            </a:r>
            <a:r>
              <a:rPr lang="uk-UA" sz="2400" b="1" kern="1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асного постіндустріального розвитку країни</a:t>
            </a:r>
            <a:r>
              <a:rPr lang="uk-UA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2400" b="1" kern="1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Промислові виробництва, що визначають міжнародну спеціалізацію </a:t>
            </a:r>
            <a:r>
              <a:rPr lang="uk-UA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країни. Особливості аграрного сектору. Характерні риси просторової організації господарства. Зовнішні економічні зв’язки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uk-UA" sz="32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9D30173-6DE1-46F5-BFCC-09A8F329F5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67456" y="4394446"/>
            <a:ext cx="2500544" cy="863353"/>
          </a:xfrm>
        </p:spPr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Бартош Є.М.</a:t>
            </a:r>
            <a:endParaRPr lang="LID4096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Німеччина: основні чинники, що визначають місце країни в міжнародному  поділі праці, система розселення - Підручник з Географії (рівень  стандарту). 10 клас. Коберник - Нова програма">
            <a:extLst>
              <a:ext uri="{FF2B5EF4-FFF2-40B4-BE49-F238E27FC236}">
                <a16:creationId xmlns:a16="http://schemas.microsoft.com/office/drawing/2014/main" id="{A653FF63-F611-422E-8332-D46CFEBCD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094" y="3760763"/>
            <a:ext cx="2830665" cy="266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Німеччина — Вікіпедія">
            <a:extLst>
              <a:ext uri="{FF2B5EF4-FFF2-40B4-BE49-F238E27FC236}">
                <a16:creationId xmlns:a16="http://schemas.microsoft.com/office/drawing/2014/main" id="{2CED1A28-9E59-4FD5-8FA0-4AB312071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937" y="3760762"/>
            <a:ext cx="3207828" cy="266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241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913462-ADFF-4605-89B9-60693550F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9301"/>
            <a:ext cx="10515600" cy="1325563"/>
          </a:xfrm>
        </p:spPr>
        <p:txBody>
          <a:bodyPr/>
          <a:lstStyle/>
          <a:p>
            <a:pPr algn="ctr"/>
            <a:r>
              <a:rPr lang="uk-UA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Система розселення </a:t>
            </a:r>
            <a:endParaRPr lang="LID4096" dirty="0"/>
          </a:p>
        </p:txBody>
      </p:sp>
      <p:pic>
        <p:nvPicPr>
          <p:cNvPr id="10242" name="Picture 2" descr="Німеччина - Підручник з Географії (рівень стандарту). 10 клас. Бойко - Нова  програма">
            <a:extLst>
              <a:ext uri="{FF2B5EF4-FFF2-40B4-BE49-F238E27FC236}">
                <a16:creationId xmlns:a16="http://schemas.microsoft.com/office/drawing/2014/main" id="{76D0EE17-F50F-4E5F-95D7-7A6ACCEE4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1932093"/>
            <a:ext cx="3580374" cy="367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Німеччина - Підручник з Географії (рівень стандарту). 10 клас. Безуглий -  Нова програма">
            <a:extLst>
              <a:ext uri="{FF2B5EF4-FFF2-40B4-BE49-F238E27FC236}">
                <a16:creationId xmlns:a16="http://schemas.microsoft.com/office/drawing/2014/main" id="{9B6EF646-320F-48C0-AB78-A4264DCA4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173" y="1932092"/>
            <a:ext cx="6788628" cy="367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21A74BE-B0E2-46A8-9ADF-B8B36E245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9DAF-28A1-48AA-853F-56B16505212A}" type="slidenum">
              <a:rPr lang="LID4096" smtClean="0"/>
              <a:t>10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459730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83D3AE-AFF1-49D6-BB51-9F12C236B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14338" name="Picture 2" descr="Найбільші агломерації Зарубіжної Європи – міські і мільйонери в таблиці -  Івано-Франківське регіональне відділення асоціації міст України :">
            <a:extLst>
              <a:ext uri="{FF2B5EF4-FFF2-40B4-BE49-F238E27FC236}">
                <a16:creationId xmlns:a16="http://schemas.microsoft.com/office/drawing/2014/main" id="{943C3EBD-E5C8-43C5-A12E-E9EC03C38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619" y="385851"/>
            <a:ext cx="8448947" cy="582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58EBBA0-75E8-4671-B512-B6A2827E1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9DAF-28A1-48AA-853F-56B16505212A}" type="slidenum">
              <a:rPr lang="LID4096" smtClean="0"/>
              <a:t>11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809805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6D0E10-E1BC-41ED-9962-125C9B9DB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15362" name="Picture 2" descr="Населённые пункты Европы, где число жителей превышает 1000 человек. |">
            <a:extLst>
              <a:ext uri="{FF2B5EF4-FFF2-40B4-BE49-F238E27FC236}">
                <a16:creationId xmlns:a16="http://schemas.microsoft.com/office/drawing/2014/main" id="{D192C204-0A33-4CC8-9891-F7F0D050C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0" y="0"/>
            <a:ext cx="7937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A91499D-FB1B-4977-A421-D76766D13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9DAF-28A1-48AA-853F-56B16505212A}" type="slidenum">
              <a:rPr lang="LID4096" smtClean="0"/>
              <a:t>12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4864510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09B50A-A3BF-4D1D-8076-ACD7D8DA0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Зверніть увагу на порядок секторів!</a:t>
            </a:r>
            <a:endParaRPr lang="LID4096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Німеччина - Сайт geografiamozil2!">
            <a:extLst>
              <a:ext uri="{FF2B5EF4-FFF2-40B4-BE49-F238E27FC236}">
                <a16:creationId xmlns:a16="http://schemas.microsoft.com/office/drawing/2014/main" id="{20CC69E8-8FF4-4D46-B169-0491833BF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82066"/>
            <a:ext cx="10631771" cy="326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D2496F5-D4B1-4C31-8001-6B5871425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9DAF-28A1-48AA-853F-56B16505212A}" type="slidenum">
              <a:rPr lang="LID4096" smtClean="0"/>
              <a:t>13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0340801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AC0A27-349F-48E7-AA28-C32B517A9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5394" y="365125"/>
            <a:ext cx="6098406" cy="1325563"/>
          </a:xfrm>
        </p:spPr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електроенергетики </a:t>
            </a:r>
            <a:endParaRPr lang="LID4096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FA2FD2-D61F-4F11-ACB2-E80B93085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2889" y="1919063"/>
            <a:ext cx="6290911" cy="89515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Виявіть тенденції!</a:t>
            </a:r>
            <a:endParaRPr lang="LID4096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2" name="Picture 4" descr="У Німеччині вироблено рекордну кількість ″зеленої″ електрики | Події  економіки: оцінки, прогнози, коментарі з Німеччини та Європи | DW |  15.01.2020">
            <a:extLst>
              <a:ext uri="{FF2B5EF4-FFF2-40B4-BE49-F238E27FC236}">
                <a16:creationId xmlns:a16="http://schemas.microsoft.com/office/drawing/2014/main" id="{A56922BB-DD36-41F3-8208-D3BF0644C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76239"/>
            <a:ext cx="4138061" cy="602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Німеччина: економічний розвиток країни - Підручник з Географії (рівень  стандарту). 10 клас. Коберник - Нова програма">
            <a:extLst>
              <a:ext uri="{FF2B5EF4-FFF2-40B4-BE49-F238E27FC236}">
                <a16:creationId xmlns:a16="http://schemas.microsoft.com/office/drawing/2014/main" id="{668AAE69-FD28-464D-A84C-251EEE75A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618" y="3324038"/>
            <a:ext cx="6260366" cy="299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F410844-AEE8-40B5-9481-124F78FC8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9DAF-28A1-48AA-853F-56B16505212A}" type="slidenum">
              <a:rPr lang="LID4096" smtClean="0"/>
              <a:t>14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305748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B6FF82-DC81-43C8-9C76-F2FDA8C74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9048" y="365125"/>
            <a:ext cx="6204751" cy="1325563"/>
          </a:xfrm>
        </p:spPr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Автомобілебудування </a:t>
            </a:r>
            <a:endParaRPr lang="LID4096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Опорний конспект на тему &quot;Країни Європи&quot;">
            <a:extLst>
              <a:ext uri="{FF2B5EF4-FFF2-40B4-BE49-F238E27FC236}">
                <a16:creationId xmlns:a16="http://schemas.microsoft.com/office/drawing/2014/main" id="{2D80A5B6-8B7B-48F0-923B-806EA0A4A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03" y="456754"/>
            <a:ext cx="3638845" cy="594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Німеччина - Підручник з Географії (рівень стандарту). 10 клас. Гільберг -  Нова програма">
            <a:extLst>
              <a:ext uri="{FF2B5EF4-FFF2-40B4-BE49-F238E27FC236}">
                <a16:creationId xmlns:a16="http://schemas.microsoft.com/office/drawing/2014/main" id="{CD86DBEA-578B-4A9B-95DC-2A9C3B4F8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898" y="1766656"/>
            <a:ext cx="4433875" cy="472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7AFF940-7D57-417B-B63F-5527706B3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9DAF-28A1-48AA-853F-56B16505212A}" type="slidenum">
              <a:rPr lang="LID4096" smtClean="0"/>
              <a:t>15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016159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EB5C79-DBF9-4E3B-8EE6-E707969E6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796596" cy="1325563"/>
          </a:xfrm>
        </p:spPr>
        <p:txBody>
          <a:bodyPr/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Економічна карта</a:t>
            </a:r>
            <a:endParaRPr lang="LID409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Німеччина (продовження) - Підручник з Географії (рівень стандарту). 10  клас. Бойко - Нова програма | Geography, Art, History">
            <a:extLst>
              <a:ext uri="{FF2B5EF4-FFF2-40B4-BE49-F238E27FC236}">
                <a16:creationId xmlns:a16="http://schemas.microsoft.com/office/drawing/2014/main" id="{72ACE74D-1B79-4DB5-A407-65B4A5F02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726" y="2484629"/>
            <a:ext cx="3148433" cy="4008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Список файлов — Гипермаркет знаний">
            <a:extLst>
              <a:ext uri="{FF2B5EF4-FFF2-40B4-BE49-F238E27FC236}">
                <a16:creationId xmlns:a16="http://schemas.microsoft.com/office/drawing/2014/main" id="{E7688675-67CA-4FD0-9A7A-7D0E196256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7"/>
          <a:stretch/>
        </p:blipFill>
        <p:spPr bwMode="auto">
          <a:xfrm>
            <a:off x="6533965" y="162347"/>
            <a:ext cx="4048217" cy="645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2AE8B3E-8575-425C-B0A9-B74567FA2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9DAF-28A1-48AA-853F-56B16505212A}" type="slidenum">
              <a:rPr lang="LID4096" smtClean="0"/>
              <a:t>16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123327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4403A1B-9C70-4B42-B98A-A2F5166F66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7542" y="769182"/>
            <a:ext cx="7260454" cy="60685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Зовнішня торгівля </a:t>
            </a:r>
            <a:endParaRPr lang="LID4096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Німеччина (продовження) - Підручник з Географії (рівень стандарту). 10  клас. Бойко - Нова програма | Geography, Pie chart, Chart">
            <a:extLst>
              <a:ext uri="{FF2B5EF4-FFF2-40B4-BE49-F238E27FC236}">
                <a16:creationId xmlns:a16="http://schemas.microsoft.com/office/drawing/2014/main" id="{088F1783-06FD-4388-A19A-154698079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027" y="1675150"/>
            <a:ext cx="9468326" cy="441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968D6EE-F4CE-429F-8BB1-F3809596F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9DAF-28A1-48AA-853F-56B16505212A}" type="slidenum">
              <a:rPr lang="LID4096" smtClean="0"/>
              <a:t>17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915912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11156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Берлін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0139" y="823524"/>
            <a:ext cx="8919448" cy="595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5B1F437-CB07-439B-B46B-336446085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9DAF-28A1-48AA-853F-56B16505212A}" type="slidenum">
              <a:rPr lang="LID4096" smtClean="0"/>
              <a:t>18</a:t>
            </a:fld>
            <a:endParaRPr lang="LID4096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AB994E-DF1E-4F55-B03D-D081820D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9802"/>
            <a:ext cx="10515600" cy="611419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Замки і палаци</a:t>
            </a:r>
            <a:endParaRPr lang="LID409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1AC5FFF-A0B8-4625-8B9F-2D45A8E79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393793"/>
            <a:ext cx="6798775" cy="5099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6" descr="Західноєвропейський туристичний район">
            <a:extLst>
              <a:ext uri="{FF2B5EF4-FFF2-40B4-BE49-F238E27FC236}">
                <a16:creationId xmlns:a16="http://schemas.microsoft.com/office/drawing/2014/main" id="{814230F0-F63A-423F-AFC4-F082E9A04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398" y="1393794"/>
            <a:ext cx="3992271" cy="5104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1350D9C-371E-4303-8D93-48F2478A2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9DAF-28A1-48AA-853F-56B16505212A}" type="slidenum">
              <a:rPr lang="LID4096" smtClean="0"/>
              <a:t>19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75077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3A0E4D-7F00-4309-A89A-777E44ABF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6538" y="365125"/>
            <a:ext cx="5357261" cy="1325563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Фізична карта</a:t>
            </a:r>
            <a:endParaRPr lang="LID4096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94CF30-7205-4FE5-B3D0-2FEA8BD3E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7914" y="1825625"/>
            <a:ext cx="4305886" cy="4351338"/>
          </a:xfrm>
        </p:spPr>
        <p:txBody>
          <a:bodyPr/>
          <a:lstStyle/>
          <a:p>
            <a:pPr marL="0" indent="0">
              <a:buNone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Виділіть три частини території Німеччини </a:t>
            </a:r>
            <a:endParaRPr lang="LID4096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A851380C-BC26-41BA-AF9B-F3F86B77A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35" y="0"/>
            <a:ext cx="51958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Німеччина: основні чинники, що визначають місце країни в міжнародному  поділі праці, система розселення - Підручник з Географії (рівень  стандарту). 10 клас. Коберник - Нова програма">
            <a:extLst>
              <a:ext uri="{FF2B5EF4-FFF2-40B4-BE49-F238E27FC236}">
                <a16:creationId xmlns:a16="http://schemas.microsoft.com/office/drawing/2014/main" id="{DAD85577-E46D-4BD6-9B16-79A4EC4D3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122" y="5235692"/>
            <a:ext cx="6352080" cy="125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39E23F9-ABE5-48E1-BB03-3E6F1F6A9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9DAF-28A1-48AA-853F-56B16505212A}" type="slidenum">
              <a:rPr lang="LID4096" smtClean="0"/>
              <a:t>2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8332476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46564F-F86A-4F37-B8D4-04F6ED8D4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A92233-7D4B-42A1-BFAE-0FD5388F8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59594" y="1825625"/>
            <a:ext cx="2294206" cy="4351338"/>
          </a:xfrm>
        </p:spPr>
        <p:txBody>
          <a:bodyPr/>
          <a:lstStyle/>
          <a:p>
            <a:endParaRPr lang="LID4096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AE22F4C-79E0-414A-84A0-EC9F8DA9A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9581" y="5715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423CEE-A91C-46A7-ADAD-8D3402D90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9DAF-28A1-48AA-853F-56B16505212A}" type="slidenum">
              <a:rPr lang="LID4096" smtClean="0"/>
              <a:t>20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4695048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44E78E-799A-4F92-AB06-5D2EC6563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Домашнє завдання:</a:t>
            </a:r>
            <a:endParaRPr lang="LID4096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EE9CA5-2709-43C6-8E0A-EB33F593C0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Опрацювати § 11-12, вивчити структуру економіки, за економічною картою (слайд 16) виділіть і нанесіть на контурну карту 4-5 найважливіших промислових центрів.</a:t>
            </a:r>
            <a:endParaRPr lang="LID4096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C91519B-4063-4FE8-948D-26C5D9BE6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9DAF-28A1-48AA-853F-56B16505212A}" type="slidenum">
              <a:rPr lang="LID4096" smtClean="0"/>
              <a:t>21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438347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82BBE-F28F-43DD-B58E-08D59920A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34256"/>
          </a:xfrm>
        </p:spPr>
        <p:txBody>
          <a:bodyPr/>
          <a:lstStyle/>
          <a:p>
            <a:pPr algn="ctr"/>
            <a:r>
              <a:rPr lang="uk-UA" dirty="0" err="1"/>
              <a:t>Гарц</a:t>
            </a:r>
            <a:r>
              <a:rPr lang="uk-UA" dirty="0"/>
              <a:t> </a:t>
            </a:r>
            <a:endParaRPr lang="LID4096" dirty="0"/>
          </a:p>
        </p:txBody>
      </p:sp>
      <p:pic>
        <p:nvPicPr>
          <p:cNvPr id="5" name="Picture 2" descr="harz_o">
            <a:extLst>
              <a:ext uri="{FF2B5EF4-FFF2-40B4-BE49-F238E27FC236}">
                <a16:creationId xmlns:a16="http://schemas.microsoft.com/office/drawing/2014/main" id="{5B95B8A1-0B99-4A77-B5E4-1C03C6619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399381"/>
            <a:ext cx="9144000" cy="5203825"/>
          </a:xfrm>
          <a:prstGeom prst="rect">
            <a:avLst/>
          </a:prstGeom>
          <a:noFill/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2391948-DAE7-41AE-BC14-D6F638E43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9DAF-28A1-48AA-853F-56B16505212A}" type="slidenum">
              <a:rPr lang="LID4096" smtClean="0"/>
              <a:t>3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65444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915E50-B497-49FA-ABE4-E360C3FA7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2050" name="Picture 2" descr="Гарц, Германия: что посмотреть, чем заняться, где поесть, советы и отзывы  туристов">
            <a:extLst>
              <a:ext uri="{FF2B5EF4-FFF2-40B4-BE49-F238E27FC236}">
                <a16:creationId xmlns:a16="http://schemas.microsoft.com/office/drawing/2014/main" id="{2A4C44F4-FA68-45CC-8C55-A906B801F56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253" y="365125"/>
            <a:ext cx="8069493" cy="6051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F10E06A-08A9-4858-8A69-7E1FE2369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9DAF-28A1-48AA-853F-56B16505212A}" type="slidenum">
              <a:rPr lang="LID4096" smtClean="0"/>
              <a:t>4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68792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D83010-6914-4EF9-AE25-FAE83CBA6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83305"/>
          </a:xfrm>
        </p:spPr>
        <p:txBody>
          <a:bodyPr/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Рейнські Сланцеві гори</a:t>
            </a:r>
            <a:endParaRPr lang="LID4096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Mavista - 🇩🇪Німеччина одна з найцікавіших країн для любителів  подорожувати. В Німеччині понад 50 гір для сходження! 🏔👉Цюгшпітц -  найбільша гора Німеччини, яка знаходиться на кордоні з Австрією. Найвища  точка досягає позначки">
            <a:extLst>
              <a:ext uri="{FF2B5EF4-FFF2-40B4-BE49-F238E27FC236}">
                <a16:creationId xmlns:a16="http://schemas.microsoft.com/office/drawing/2014/main" id="{FD86DDCF-E432-4FA0-8A97-C42B0FD8DC3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725" y="1448430"/>
            <a:ext cx="6558549" cy="491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57ADE15-16E6-4496-852C-BAB262E92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9DAF-28A1-48AA-853F-56B16505212A}" type="slidenum">
              <a:rPr lang="LID4096" smtClean="0"/>
              <a:t>5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465999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50C3E1-18FD-4B05-80CE-87D6DF30C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1217"/>
          </a:xfrm>
        </p:spPr>
        <p:txBody>
          <a:bodyPr/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Альпи</a:t>
            </a:r>
            <a:r>
              <a:rPr lang="uk-UA" dirty="0"/>
              <a:t> </a:t>
            </a:r>
            <a:endParaRPr lang="LID4096" dirty="0"/>
          </a:p>
        </p:txBody>
      </p:sp>
      <p:pic>
        <p:nvPicPr>
          <p:cNvPr id="4" name="video_2019-11-03_12-32-46">
            <a:hlinkClick r:id="" action="ppaction://media"/>
            <a:extLst>
              <a:ext uri="{FF2B5EF4-FFF2-40B4-BE49-F238E27FC236}">
                <a16:creationId xmlns:a16="http://schemas.microsoft.com/office/drawing/2014/main" id="{09096816-4BF0-4944-82C3-DE277F4A0B3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71709" y="1225118"/>
            <a:ext cx="8740930" cy="4783169"/>
          </a:xfr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E8F309A-D494-4BA8-8909-3E2051F59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9DAF-28A1-48AA-853F-56B16505212A}" type="slidenum">
              <a:rPr lang="LID4096" smtClean="0"/>
              <a:t>6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4368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2F7156-472A-4275-9482-BF6DB4A3F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4" name="video_2019-11-03_12-31-31">
            <a:hlinkClick r:id="" action="ppaction://media"/>
            <a:extLst>
              <a:ext uri="{FF2B5EF4-FFF2-40B4-BE49-F238E27FC236}">
                <a16:creationId xmlns:a16="http://schemas.microsoft.com/office/drawing/2014/main" id="{CB6972FD-FD97-4750-B23C-C9DD1E29555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6665" y="365126"/>
            <a:ext cx="10620756" cy="5811838"/>
          </a:xfr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272A20F-A08C-4ACD-9749-AD44A9A43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9DAF-28A1-48AA-853F-56B16505212A}" type="slidenum">
              <a:rPr lang="LID4096" smtClean="0"/>
              <a:t>7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65873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800FD3-33D4-43E3-AD7B-0B7DAB389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Статево-вікова піраміда Німеччини </a:t>
            </a:r>
            <a:endParaRPr lang="LID4096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Німеччина: основні чинники, що визначають місце країни в міжнародному  поділі праці, система розселення - Підручник з Географії (рівень  стандарту). 10 клас. Коберник - Нова програма">
            <a:extLst>
              <a:ext uri="{FF2B5EF4-FFF2-40B4-BE49-F238E27FC236}">
                <a16:creationId xmlns:a16="http://schemas.microsoft.com/office/drawing/2014/main" id="{3B800B93-2390-416A-A1A0-5A3A1E844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085" y="1825625"/>
            <a:ext cx="4798831" cy="422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EE7BA46-36C6-4095-ACE5-0034B7452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9DAF-28A1-48AA-853F-56B16505212A}" type="slidenum">
              <a:rPr lang="LID4096" smtClean="0"/>
              <a:t>8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98575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14A963-4B1E-4468-A42C-309B60E82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Система розселення і роль федеральних земель в її розвитку</a:t>
            </a:r>
            <a:endParaRPr lang="LID4096" dirty="0"/>
          </a:p>
        </p:txBody>
      </p:sp>
      <p:pic>
        <p:nvPicPr>
          <p:cNvPr id="9218" name="Picture 2" descr="Землі Німеччини">
            <a:extLst>
              <a:ext uri="{FF2B5EF4-FFF2-40B4-BE49-F238E27FC236}">
                <a16:creationId xmlns:a16="http://schemas.microsoft.com/office/drawing/2014/main" id="{B3970B09-2E34-4AEC-A90F-316354797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96" y="1981200"/>
            <a:ext cx="3179940" cy="4400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Німеччина - Підручник з Географії (рівень стандарту). 10 клас. Масляк -  Нова програма">
            <a:extLst>
              <a:ext uri="{FF2B5EF4-FFF2-40B4-BE49-F238E27FC236}">
                <a16:creationId xmlns:a16="http://schemas.microsoft.com/office/drawing/2014/main" id="{3EC4FE0B-5817-40D2-A661-4CA949424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832" y="1981200"/>
            <a:ext cx="3813590" cy="459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ФЕДЕРАТИВНА РЕСПУБЛІКА НІМЕЧЧИНИ - Країни європи - Регіони і країни світу -  підручник з Географії 10 клас - В.Ю. Пестушко, Г.Ш. Уварова">
            <a:extLst>
              <a:ext uri="{FF2B5EF4-FFF2-40B4-BE49-F238E27FC236}">
                <a16:creationId xmlns:a16="http://schemas.microsoft.com/office/drawing/2014/main" id="{D6D1AFD9-0F8F-4E4E-BF37-F9F8DD637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618" y="1981200"/>
            <a:ext cx="2598446" cy="461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7B10454-F18F-4DEC-B097-55B2C2D58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9DAF-28A1-48AA-853F-56B16505212A}" type="slidenum">
              <a:rPr lang="LID4096" smtClean="0"/>
              <a:t>9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0743349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158</Words>
  <Application>Microsoft Office PowerPoint</Application>
  <PresentationFormat>Широкоэкранный</PresentationFormat>
  <Paragraphs>40</Paragraphs>
  <Slides>21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Тема Office</vt:lpstr>
      <vt:lpstr>Німеччина. Місце країни у світі та регіоні. Основні чинники, що визначають місце країни у МГПП. Система розселення і роль федеральних земель в її розвитку. Особливості сучасного постіндустріального розвитку країни. Промислові виробництва, що визначають міжнародну спеціалізацію країни. Особливості аграрного сектору. Характерні риси просторової організації господарства. Зовнішні економічні зв’язки.</vt:lpstr>
      <vt:lpstr>Фізична карта</vt:lpstr>
      <vt:lpstr>Гарц </vt:lpstr>
      <vt:lpstr>Презентация PowerPoint</vt:lpstr>
      <vt:lpstr>Рейнські Сланцеві гори</vt:lpstr>
      <vt:lpstr>Альпи </vt:lpstr>
      <vt:lpstr>Презентация PowerPoint</vt:lpstr>
      <vt:lpstr>Статево-вікова піраміда Німеччини </vt:lpstr>
      <vt:lpstr>Система розселення і роль федеральних земель в її розвитку</vt:lpstr>
      <vt:lpstr>Система розселення </vt:lpstr>
      <vt:lpstr>Презентация PowerPoint</vt:lpstr>
      <vt:lpstr>Презентация PowerPoint</vt:lpstr>
      <vt:lpstr>Зверніть увагу на порядок секторів!</vt:lpstr>
      <vt:lpstr>Структура електроенергетики </vt:lpstr>
      <vt:lpstr>Автомобілебудування </vt:lpstr>
      <vt:lpstr>Економічна карта</vt:lpstr>
      <vt:lpstr>Презентация PowerPoint</vt:lpstr>
      <vt:lpstr>Берлін </vt:lpstr>
      <vt:lpstr>Замки і палаци</vt:lpstr>
      <vt:lpstr>Презентация PowerPoint</vt:lpstr>
      <vt:lpstr>Домашнє завдання: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22</cp:revision>
  <dcterms:created xsi:type="dcterms:W3CDTF">2020-10-19T14:01:50Z</dcterms:created>
  <dcterms:modified xsi:type="dcterms:W3CDTF">2020-11-12T21:31:54Z</dcterms:modified>
</cp:coreProperties>
</file>