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2" r:id="rId5"/>
    <p:sldId id="291" r:id="rId6"/>
    <p:sldId id="261" r:id="rId7"/>
    <p:sldId id="290" r:id="rId8"/>
    <p:sldId id="260" r:id="rId9"/>
    <p:sldId id="265" r:id="rId10"/>
    <p:sldId id="258" r:id="rId11"/>
    <p:sldId id="263" r:id="rId12"/>
    <p:sldId id="268" r:id="rId13"/>
    <p:sldId id="266" r:id="rId14"/>
    <p:sldId id="267" r:id="rId15"/>
    <p:sldId id="259" r:id="rId16"/>
    <p:sldId id="287" r:id="rId17"/>
    <p:sldId id="288" r:id="rId18"/>
    <p:sldId id="286" r:id="rId19"/>
    <p:sldId id="269" r:id="rId20"/>
    <p:sldId id="271" r:id="rId21"/>
    <p:sldId id="272" r:id="rId22"/>
    <p:sldId id="273" r:id="rId23"/>
    <p:sldId id="274" r:id="rId24"/>
    <p:sldId id="285" r:id="rId25"/>
    <p:sldId id="281" r:id="rId26"/>
    <p:sldId id="276" r:id="rId27"/>
    <p:sldId id="280" r:id="rId28"/>
    <p:sldId id="292" r:id="rId29"/>
    <p:sldId id="275" r:id="rId30"/>
    <p:sldId id="277" r:id="rId31"/>
    <p:sldId id="283" r:id="rId32"/>
    <p:sldId id="282" r:id="rId33"/>
    <p:sldId id="284" r:id="rId34"/>
    <p:sldId id="278" r:id="rId35"/>
    <p:sldId id="279" r:id="rId36"/>
    <p:sldId id="293" r:id="rId37"/>
    <p:sldId id="294" r:id="rId38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C0B1C-87E6-4F4B-B986-DB27235E5B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FF0112-122F-4846-BDF4-E36403A118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142CCC-8E72-4A15-901A-45CB727E5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FA9927-C128-467D-8646-2F30A530E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E640BB-B19F-4EBA-B933-91E31C64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7299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27A399-AFEF-437C-AA56-5FC702CD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E914714-CE26-4347-97BF-DA83B87227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6FDE33-43D8-474A-983F-A15D39916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79250-52E5-4EDD-B95F-8898CE4F5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8BAE75-1CA5-49B0-9AC6-2F797A8C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08613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C2C1F49-D7B2-4F4A-B61A-33F8E89028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0CF684-EFE0-4049-B6D5-8650DBEF1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90B868-C5B7-4A7A-883B-BB10BF443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1D1C52-C0C0-48FE-A022-96DC8D6A7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57363-7693-4B77-9F4C-6279AEC0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9670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530F2-9A36-422C-B29D-F562E4A1A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A3CF89-6B7E-48BC-873B-6AB0F7E9A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3AEE9-DAC8-47BF-8843-C2BBBF6FF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9E3F1B-F348-4F27-8B7B-A33F7DB34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65A8D-CBC6-4E35-B171-C73B707D3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2847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10DCEC-3168-4CA2-84B2-40C1F9485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AAC98E-A889-4625-98C4-EDED1FC9F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367E8-F70F-48B7-97AC-B18AFCED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DF891-888B-4758-A82A-AE6203C73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0D532-B50A-42E7-82BE-4C7535255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06800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A351F8-1E41-4671-80CA-DF1FFDDB6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B8196E-0E74-4E8B-9F5A-1664461AB7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18EC25-541D-4EDE-B191-16A0A548E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93EB78-FC43-4467-B643-B34BCEF9A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178616-640E-46CC-8FA5-762AB6B5B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D50D-64C5-4676-B5AD-21F734B8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57878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865D7E-064F-4688-90B7-A7369EC38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82510D-C32A-4EFC-BF17-17E9F7578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CDF6FA-B4A9-4B57-8D71-FEFDFF6631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8A7E10D-E92A-4E79-9997-6CB3F7AED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7EC732-D69B-4B3A-B8DD-7EAEFA2D4E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81DCCA0-874D-4CF6-AD07-23661D6E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0A66AB-31BB-42A5-AB95-F059AF25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7DEE87D-7FDD-44C6-A72B-83AB84BAB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6906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209FBA-0873-4C93-A784-8A66CDB61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DAF3D2-9784-4DA4-9CB7-CE6A2A4C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491CF2-7019-4551-A011-C72C3088B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152F1C5-F3F9-4D2C-9862-2FAC8A123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8443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4FDA3A6-BF6B-4AB1-B65A-89D053D3A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3235E1A-5600-4C6E-9B69-E1B97A41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39CED8-D062-4E3C-8140-A90E70627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3831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CC09D-B246-409F-8BC2-00E20482D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427649-E603-4CAC-A1E5-7587EEC04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D0C79D-B381-4B53-95BA-D80F210DB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A95058-E290-4390-B694-43485A29E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9060B2-CA52-4FCD-85AF-C42BFC4D9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AA33D5-BF54-4BCF-8D0B-6081A928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9220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FD8D9-955A-45F5-9DC0-835793E55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79B9FA-E0FC-4201-B110-628D67B3B2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65B51F-ECD7-4D69-87DD-CC88345C4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8BB6AD-404C-4D38-9930-28AF2B803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4E3FF6-B63F-479C-890D-B264C9EAF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9B26B9-EC77-44B5-890C-E5E38D35D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0895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6DCA6-56E7-4256-98B0-981F6ECB4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64E70-9280-4BED-A9B7-EE699C3EB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214F8A-F5EC-43F9-BBB6-371B8A3D07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A0200-E43F-4745-A006-CE8200735727}" type="datetimeFigureOut">
              <a:rPr lang="LID4096" smtClean="0"/>
              <a:t>11/14/2020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B86F92-390F-4D87-B4F2-56B425E8B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7D3710-7692-45A4-87A1-A3DA800F9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D7D3E-A4D8-4FAF-BFBB-26EF882D8A9A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5323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40E2A0-6024-4EBC-B97D-900C8259A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Велика Британія. Основні чинники місця країни у МГПП. Система розселення. Співдружність націй</a:t>
            </a:r>
            <a:r>
              <a:rPr lang="uk-UA" sz="3200" b="1" kern="1000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uk-UA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Домінуючі складові третинного сектору. </a:t>
            </a:r>
            <a:r>
              <a:rPr lang="uk-UA" sz="3200" b="1" kern="1000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Промислові виробництва</a:t>
            </a:r>
            <a:r>
              <a:rPr lang="uk-UA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Особливості аграрного сектору</a:t>
            </a:r>
            <a:endParaRPr lang="LID4096" sz="32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C05DC26-87B4-46A6-87DC-88E07755D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7444" y="4563122"/>
            <a:ext cx="3370555" cy="694678"/>
          </a:xfrm>
        </p:spPr>
        <p:txBody>
          <a:bodyPr/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Бартош Є.М. </a:t>
            </a:r>
            <a:endParaRPr lang="LID409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pr-e-m.ru/photos/image/aHR0cDovLzkwMGlnci5uZXQvZGF0YXMvZ2VvZ3JhZmlqYS9WZWxpa29icml0YW5pamEvMDAwMy0wMDMtRmxhZy12ZWxpa29icml0YW5paS5qcGc=">
            <a:extLst>
              <a:ext uri="{FF2B5EF4-FFF2-40B4-BE49-F238E27FC236}">
                <a16:creationId xmlns:a16="http://schemas.microsoft.com/office/drawing/2014/main" id="{51380B0C-65BC-4021-8B15-95A2C4CE1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1458" t="29167" r="12499" b="20833"/>
          <a:stretch>
            <a:fillRect/>
          </a:stretch>
        </p:blipFill>
        <p:spPr bwMode="auto">
          <a:xfrm>
            <a:off x="1524000" y="3509963"/>
            <a:ext cx="5214974" cy="25717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1395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13D20-E1D0-4D92-89B0-FE65854125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Статево-вікова структура        Густота населення </a:t>
            </a:r>
            <a:endParaRPr lang="LID4096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Велика Британія - Сайт geografiamozil2!">
            <a:extLst>
              <a:ext uri="{FF2B5EF4-FFF2-40B4-BE49-F238E27FC236}">
                <a16:creationId xmlns:a16="http://schemas.microsoft.com/office/drawing/2014/main" id="{6776DFE5-73B0-4C0B-8F91-232647229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5183636" cy="44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opdensitymap.ucoz.ru/67.Population_density-administrative_boundaries-ma.png">
            <a:extLst>
              <a:ext uri="{FF2B5EF4-FFF2-40B4-BE49-F238E27FC236}">
                <a16:creationId xmlns:a16="http://schemas.microsoft.com/office/drawing/2014/main" id="{9FABC3A2-555A-4999-9D95-34F6A5D1C4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932191" y="1825625"/>
            <a:ext cx="3043217" cy="4454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7689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33F990-102F-49C5-B16E-338FC067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2" descr="Велика Британія - Сайт geografiamozil2!">
            <a:extLst>
              <a:ext uri="{FF2B5EF4-FFF2-40B4-BE49-F238E27FC236}">
                <a16:creationId xmlns:a16="http://schemas.microsoft.com/office/drawing/2014/main" id="{32C43A74-DB65-4D44-A416-5E6B3DB597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68" y="365125"/>
            <a:ext cx="8529063" cy="2538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sct.ru/media/content/5331b40b43b5d.gif">
            <a:extLst>
              <a:ext uri="{FF2B5EF4-FFF2-40B4-BE49-F238E27FC236}">
                <a16:creationId xmlns:a16="http://schemas.microsoft.com/office/drawing/2014/main" id="{1547EA4B-2315-4B0A-85B7-E628BD3B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2500"/>
          <a:stretch>
            <a:fillRect/>
          </a:stretch>
        </p:blipFill>
        <p:spPr bwMode="auto">
          <a:xfrm>
            <a:off x="1848709" y="3037321"/>
            <a:ext cx="8511822" cy="3255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3526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2457F-FF0C-4C23-82B0-A201168BD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979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Економічна карта                     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 секторів економіки</a:t>
            </a:r>
            <a:endParaRPr lang="LID4096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osvitanet.com.ua/base_book/geography10-11/g10-11_24.files/image004.jpg">
            <a:extLst>
              <a:ext uri="{FF2B5EF4-FFF2-40B4-BE49-F238E27FC236}">
                <a16:creationId xmlns:a16="http://schemas.microsoft.com/office/drawing/2014/main" id="{27B9823F-4E3A-45BC-9E4C-82008C7731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384916"/>
            <a:ext cx="6448944" cy="5024761"/>
          </a:xfrm>
          <a:prstGeom prst="rect">
            <a:avLst/>
          </a:prstGeom>
          <a:noFill/>
        </p:spPr>
      </p:pic>
      <p:pic>
        <p:nvPicPr>
          <p:cNvPr id="7" name="Picture 4" descr="Велика Британія - Сайт geografiamozil2!">
            <a:extLst>
              <a:ext uri="{FF2B5EF4-FFF2-40B4-BE49-F238E27FC236}">
                <a16:creationId xmlns:a16="http://schemas.microsoft.com/office/drawing/2014/main" id="{5907CD2E-B04F-4D73-90C9-C792A2B50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656" y="1384917"/>
            <a:ext cx="3954143" cy="502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088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CD885-FBB2-49F6-BF6B-B6AEAE6C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9779" y="365126"/>
            <a:ext cx="5024021" cy="14605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Особливості аграрного сектору</a:t>
            </a:r>
            <a:endParaRPr lang="LID4096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017FE3-5320-411B-96B4-ECFCD6B68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9778" y="1825625"/>
            <a:ext cx="5024022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5" name="Picture 2" descr="http://dic.academic.ru/pictures/bse/jpg/0267338844.jpg">
            <a:extLst>
              <a:ext uri="{FF2B5EF4-FFF2-40B4-BE49-F238E27FC236}">
                <a16:creationId xmlns:a16="http://schemas.microsoft.com/office/drawing/2014/main" id="{96498BAB-F29C-4868-88D4-B5F495D9C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260" y="325956"/>
            <a:ext cx="5065024" cy="63056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4613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E2215-03D8-463C-BFCC-AE88836F6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799" cy="88662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Нафтова промисловість 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mining-enc.com/userfiles/images/velikobritanija2_resize.jpg">
            <a:extLst>
              <a:ext uri="{FF2B5EF4-FFF2-40B4-BE49-F238E27FC236}">
                <a16:creationId xmlns:a16="http://schemas.microsoft.com/office/drawing/2014/main" id="{E8238ABB-D16F-409E-8C60-07CC6C50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381" y="312062"/>
            <a:ext cx="4736976" cy="6226037"/>
          </a:xfrm>
          <a:prstGeom prst="rect">
            <a:avLst/>
          </a:prstGeom>
          <a:noFill/>
        </p:spPr>
      </p:pic>
      <p:pic>
        <p:nvPicPr>
          <p:cNvPr id="7" name="Picture 2" descr="http://liter.kz/public/uploads/13075-6-ceny_na_neft_vyrosli_n_ru.jpg">
            <a:extLst>
              <a:ext uri="{FF2B5EF4-FFF2-40B4-BE49-F238E27FC236}">
                <a16:creationId xmlns:a16="http://schemas.microsoft.com/office/drawing/2014/main" id="{C1489398-FF32-472D-B61E-335ED567AA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32709" y="2423604"/>
            <a:ext cx="6185931" cy="41144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3535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42BF76-F59C-4437-BD6A-87108531F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969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 економічні зв'язки </a:t>
            </a:r>
            <a:endParaRPr lang="LID4096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3FC12A-321B-45FC-8FE6-8279358D6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598" y="1825625"/>
            <a:ext cx="4793202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9" name="Picture 2" descr="Велика Британія - Підручник з Географії (рівень стандарту). 10 клас. Бойко  - Нова програма">
            <a:extLst>
              <a:ext uri="{FF2B5EF4-FFF2-40B4-BE49-F238E27FC236}">
                <a16:creationId xmlns:a16="http://schemas.microsoft.com/office/drawing/2014/main" id="{10BBD28D-8F09-4B26-A011-259EE0E4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91" y="1639650"/>
            <a:ext cx="10310494" cy="46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247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ECE7B1-AF40-410F-B185-CDF3011FE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7457" y="365125"/>
            <a:ext cx="7148267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Тунель під Ла-Маншем</a:t>
            </a:r>
            <a:endParaRPr lang="LID4096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Тоннель под Ла-Маншем | Пикабу">
            <a:extLst>
              <a:ext uri="{FF2B5EF4-FFF2-40B4-BE49-F238E27FC236}">
                <a16:creationId xmlns:a16="http://schemas.microsoft.com/office/drawing/2014/main" id="{85960840-78F5-491F-B6EF-ACBEBDE2D0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458" y="1856127"/>
            <a:ext cx="7148267" cy="485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Евротоннель — Википедия">
            <a:extLst>
              <a:ext uri="{FF2B5EF4-FFF2-40B4-BE49-F238E27FC236}">
                <a16:creationId xmlns:a16="http://schemas.microsoft.com/office/drawing/2014/main" id="{A545F760-92C2-4DCC-BDAA-00463C912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2" y="3282369"/>
            <a:ext cx="4186001" cy="343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Тоннель под Ла-Маншем. Часть 3. Проходка">
            <a:extLst>
              <a:ext uri="{FF2B5EF4-FFF2-40B4-BE49-F238E27FC236}">
                <a16:creationId xmlns:a16="http://schemas.microsoft.com/office/drawing/2014/main" id="{D38797D6-10F6-4179-95A3-7EADDCBF6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52" y="363341"/>
            <a:ext cx="4186001" cy="279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599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0C64A-9F9D-4DB2-99C0-EA0DE22909C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Шлюз на Темзі захищає Лондон від повеней збоку Північного моря!</a:t>
            </a:r>
            <a:endParaRPr lang="LID4096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Барьер Темзы: masterok — LiveJournal">
            <a:extLst>
              <a:ext uri="{FF2B5EF4-FFF2-40B4-BE49-F238E27FC236}">
                <a16:creationId xmlns:a16="http://schemas.microsoft.com/office/drawing/2014/main" id="{BE7AF363-2317-4E3E-BEB9-4DFCE181AD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2914"/>
            <a:ext cx="5899951" cy="392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МАРХИ - Московский архитектурный институт (Государственная академия)">
            <a:extLst>
              <a:ext uri="{FF2B5EF4-FFF2-40B4-BE49-F238E27FC236}">
                <a16:creationId xmlns:a16="http://schemas.microsoft.com/office/drawing/2014/main" id="{A4C83393-96F8-4BEC-A7C0-27CF772BD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019" y="3307181"/>
            <a:ext cx="4846134" cy="2631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258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D8EF1-CA35-4ADA-8C9C-B945F9B39BF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Англія       Лондон 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География Англии — Википедия">
            <a:extLst>
              <a:ext uri="{FF2B5EF4-FFF2-40B4-BE49-F238E27FC236}">
                <a16:creationId xmlns:a16="http://schemas.microsoft.com/office/drawing/2014/main" id="{90BD789E-EA37-46A0-A783-391B80402B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16113"/>
            <a:ext cx="3662779" cy="444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media.caak.mn/downloads/images13/200907/london/011.jpg">
            <a:extLst>
              <a:ext uri="{FF2B5EF4-FFF2-40B4-BE49-F238E27FC236}">
                <a16:creationId xmlns:a16="http://schemas.microsoft.com/office/drawing/2014/main" id="{A89CCF2C-DF2F-4363-80CC-63A37ADDE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6410" y="1805852"/>
            <a:ext cx="6627390" cy="4415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454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3D74C0-2680-4A7F-BB52-97F4ABA2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3426" y="329615"/>
            <a:ext cx="3080552" cy="70907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thetravelpeople.de/assets/Uploads/Seitenbilder/Incentive-Reisen/London/_resampled/SetWidth800-Fotolia162507XS.jpg">
            <a:extLst>
              <a:ext uri="{FF2B5EF4-FFF2-40B4-BE49-F238E27FC236}">
                <a16:creationId xmlns:a16="http://schemas.microsoft.com/office/drawing/2014/main" id="{002FE3EF-0EC6-4B20-838A-245AD1A5E2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46555" y="1108263"/>
            <a:ext cx="8358711" cy="55480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17412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346B4-6C0B-487D-82E1-0D7E50B0C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76D116-B460-410D-83DB-8084B128F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2854" y="1825625"/>
            <a:ext cx="3940946" cy="4351338"/>
          </a:xfrm>
        </p:spPr>
        <p:txBody>
          <a:bodyPr/>
          <a:lstStyle/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61526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7E600-040E-4A32-A751-6FC597F1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055" y="365126"/>
            <a:ext cx="7830710" cy="83336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cdn1.share.slickpic.com/u/VitaliySharavara/UK05/org/15/web.jpg">
            <a:extLst>
              <a:ext uri="{FF2B5EF4-FFF2-40B4-BE49-F238E27FC236}">
                <a16:creationId xmlns:a16="http://schemas.microsoft.com/office/drawing/2014/main" id="{390DCC3F-F5F0-4EFA-92F5-E1C5AA22C0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35055" y="1269508"/>
            <a:ext cx="7830709" cy="53335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01453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1E3C8B-4FE4-40C0-ADB4-8F5CCB9C8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5" name="Picture 2" descr="http://londonme.ru/wp-content/uploads/londonme/2013/07/%D0%9B%D0%BE%D0%BD%D0%B4%D0%BE%D0%BD%D1%81%D0%BA%D0%B8%D0%B9-%D0%B3%D0%BB%D0%B0%D0%B7.jpg">
            <a:extLst>
              <a:ext uri="{FF2B5EF4-FFF2-40B4-BE49-F238E27FC236}">
                <a16:creationId xmlns:a16="http://schemas.microsoft.com/office/drawing/2014/main" id="{51C6C30D-6057-405C-B8F0-FE189461D3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09311" y="231654"/>
            <a:ext cx="9773378" cy="63946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6958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58CAD-6D27-4328-8378-0BE684F68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4776" y="365125"/>
            <a:ext cx="7082860" cy="70907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Яка площа? Що за колона?</a:t>
            </a:r>
            <a:endParaRPr lang="LID4096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knu.znate.ru/pars_docs/refs/582/581891/581891_html_m45fb74aa.jpg">
            <a:extLst>
              <a:ext uri="{FF2B5EF4-FFF2-40B4-BE49-F238E27FC236}">
                <a16:creationId xmlns:a16="http://schemas.microsoft.com/office/drawing/2014/main" id="{53F6B59F-6D69-45AB-8509-353FF070CD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84776" y="1180730"/>
            <a:ext cx="7082860" cy="5312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8245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29782-5AE1-4785-B351-10A97918E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456" y="205328"/>
            <a:ext cx="4953740" cy="69131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Манчестер </a:t>
            </a:r>
            <a:endParaRPr lang="LID4096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ancientcity.ru/images/stories/newcities01/01/11/manchester.jpg">
            <a:extLst>
              <a:ext uri="{FF2B5EF4-FFF2-40B4-BE49-F238E27FC236}">
                <a16:creationId xmlns:a16="http://schemas.microsoft.com/office/drawing/2014/main" id="{ED564D43-5E28-41F8-91FD-9D99BD3682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6039" y="1023892"/>
            <a:ext cx="9321553" cy="56965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8929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3255D-6E25-465C-8E3D-3C8A5FB1A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388" y="365126"/>
            <a:ext cx="7199371" cy="69131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 за дивна споруда?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Портфоліо навчального проекту(Intel,2015) — Вікі ЦДПУ">
            <a:extLst>
              <a:ext uri="{FF2B5EF4-FFF2-40B4-BE49-F238E27FC236}">
                <a16:creationId xmlns:a16="http://schemas.microsoft.com/office/drawing/2014/main" id="{EA1FA6E2-EE84-464D-9485-11BC128DF0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88" y="1202824"/>
            <a:ext cx="8256233" cy="547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41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412CCA-7C78-4BEF-B165-80B99F79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257800" cy="1325563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Шотландія 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4841A0-7E6E-4513-A911-A94CD5C84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846" y="1825625"/>
            <a:ext cx="4319954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3074" name="Picture 2" descr="Карты Шотландии (Великобритания). Подробная карта Шотландии на русском  языке с отелями и достопримечательностями">
            <a:extLst>
              <a:ext uri="{FF2B5EF4-FFF2-40B4-BE49-F238E27FC236}">
                <a16:creationId xmlns:a16="http://schemas.microsoft.com/office/drawing/2014/main" id="{2FFF5840-FE7A-49A1-8827-79C1E0A94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6" y="290375"/>
            <a:ext cx="4928977" cy="62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Шотландія | Albion Education">
            <a:extLst>
              <a:ext uri="{FF2B5EF4-FFF2-40B4-BE49-F238E27FC236}">
                <a16:creationId xmlns:a16="http://schemas.microsoft.com/office/drawing/2014/main" id="{92F09E07-B962-4156-8281-F4F513034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14" y="2191543"/>
            <a:ext cx="5257800" cy="425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2002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DF922-AA1A-4C8F-B384-92957185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9195" y="1031567"/>
            <a:ext cx="4065913" cy="153408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Единбург – столиця Шотландії 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intui.travel/public/upload/image/edinburg52_b.jpg">
            <a:extLst>
              <a:ext uri="{FF2B5EF4-FFF2-40B4-BE49-F238E27FC236}">
                <a16:creationId xmlns:a16="http://schemas.microsoft.com/office/drawing/2014/main" id="{180459B9-75DF-49EE-864D-A2230D6080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69196" y="2796466"/>
            <a:ext cx="4136934" cy="3071674"/>
          </a:xfrm>
          <a:prstGeom prst="rect">
            <a:avLst/>
          </a:prstGeom>
          <a:noFill/>
        </p:spPr>
      </p:pic>
      <p:pic>
        <p:nvPicPr>
          <p:cNvPr id="3" name="Picture 2" descr="Впервые в Британии: Эдинбург вводит туристический сбор | Рубрика">
            <a:extLst>
              <a:ext uri="{FF2B5EF4-FFF2-40B4-BE49-F238E27FC236}">
                <a16:creationId xmlns:a16="http://schemas.microsoft.com/office/drawing/2014/main" id="{24F8316A-3F6F-4B2C-BAE5-E515A5888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1" y="1031567"/>
            <a:ext cx="7307622" cy="48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01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937657-E945-4F08-98C2-D5D87A29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940" y="365125"/>
            <a:ext cx="2879314" cy="103754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Бен-Невіс</a:t>
            </a:r>
            <a:endParaRPr lang="LID4096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Фотографии Шотландии | Фотогалерея достопримечательностей на OrangeSmile -  высококачественные снимки Шотландии">
            <a:extLst>
              <a:ext uri="{FF2B5EF4-FFF2-40B4-BE49-F238E27FC236}">
                <a16:creationId xmlns:a16="http://schemas.microsoft.com/office/drawing/2014/main" id="{C9CBEA7D-3572-4B71-AB8D-8744AB63B8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2" y="3324132"/>
            <a:ext cx="4829320" cy="338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Шотландия | Экваториал">
            <a:extLst>
              <a:ext uri="{FF2B5EF4-FFF2-40B4-BE49-F238E27FC236}">
                <a16:creationId xmlns:a16="http://schemas.microsoft.com/office/drawing/2014/main" id="{865AB4A8-D5F8-484D-9393-3B9C8EAD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40" y="1903413"/>
            <a:ext cx="6402916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Бен-Невис, гора в Шотландии">
            <a:extLst>
              <a:ext uri="{FF2B5EF4-FFF2-40B4-BE49-F238E27FC236}">
                <a16:creationId xmlns:a16="http://schemas.microsoft.com/office/drawing/2014/main" id="{ADA078AE-C256-408F-9993-D0A5AA4F7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12" y="152400"/>
            <a:ext cx="4876800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093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33EA9A-5E15-421F-9C2F-BE671C1D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889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озеро – найпопулярніше в Шотландії. Чому?</a:t>
            </a:r>
            <a:endParaRPr lang="LID4096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Лох-Несс — Вікіпедія">
            <a:extLst>
              <a:ext uri="{FF2B5EF4-FFF2-40B4-BE49-F238E27FC236}">
                <a16:creationId xmlns:a16="http://schemas.microsoft.com/office/drawing/2014/main" id="{E49CD93D-E0B9-43E6-A440-023BBB487A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41" y="1214024"/>
            <a:ext cx="7263372" cy="544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18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F456C-6241-4D96-9CBD-F13636C0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2642" y="604822"/>
            <a:ext cx="2689494" cy="54039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Глазго 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www.indexedu.com/data/uploads/2012-07-25/20120725061853.jpg">
            <a:extLst>
              <a:ext uri="{FF2B5EF4-FFF2-40B4-BE49-F238E27FC236}">
                <a16:creationId xmlns:a16="http://schemas.microsoft.com/office/drawing/2014/main" id="{365F6B95-236D-4418-90F4-C58F9792BC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3005" y="1567964"/>
            <a:ext cx="5239237" cy="4024968"/>
          </a:xfrm>
          <a:prstGeom prst="rect">
            <a:avLst/>
          </a:prstGeom>
          <a:noFill/>
        </p:spPr>
      </p:pic>
      <p:pic>
        <p:nvPicPr>
          <p:cNvPr id="7" name="Picture 2" descr="http://ryanair-ru.com/images/stories/Anglija/Liverpulj.jpeg">
            <a:extLst>
              <a:ext uri="{FF2B5EF4-FFF2-40B4-BE49-F238E27FC236}">
                <a16:creationId xmlns:a16="http://schemas.microsoft.com/office/drawing/2014/main" id="{8CAA530A-7AEB-46A6-A9F2-474F01E31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7413" y="1567964"/>
            <a:ext cx="6016702" cy="40249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0507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одробная карта Англии на русском языке с городами. Где находится Англия на  карте мира. - webmandry.com">
            <a:extLst>
              <a:ext uri="{FF2B5EF4-FFF2-40B4-BE49-F238E27FC236}">
                <a16:creationId xmlns:a16="http://schemas.microsoft.com/office/drawing/2014/main" id="{4D37460B-D226-4BFA-AACC-50F34768B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16" y="427376"/>
            <a:ext cx="4948209" cy="626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Для географа">
            <a:extLst>
              <a:ext uri="{FF2B5EF4-FFF2-40B4-BE49-F238E27FC236}">
                <a16:creationId xmlns:a16="http://schemas.microsoft.com/office/drawing/2014/main" id="{19C60051-521E-496C-BEEE-7B45C28BB5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831" y="338138"/>
            <a:ext cx="3802933" cy="635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856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4677E-FAE6-453E-A790-97D1D8B4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4584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Уельс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Кард</a:t>
            </a:r>
            <a:r>
              <a:rPr lang="uk-UA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іф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ID4096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file2.answcdn.com/answ-cld/image/upload/w_760,c_fill,g_faces:center,q_60/v1/tk/view/answ-images/e/d/9/c/3/0/ed9c307d/3d94536bca8ebf8e1362d61a8e9d52c9e2b957bc.jpg">
            <a:extLst>
              <a:ext uri="{FF2B5EF4-FFF2-40B4-BE49-F238E27FC236}">
                <a16:creationId xmlns:a16="http://schemas.microsoft.com/office/drawing/2014/main" id="{69DB4932-824E-48E6-B537-3A507F45F2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10183" y="1216409"/>
            <a:ext cx="5343617" cy="5343617"/>
          </a:xfrm>
          <a:prstGeom prst="rect">
            <a:avLst/>
          </a:prstGeom>
          <a:noFill/>
        </p:spPr>
      </p:pic>
      <p:pic>
        <p:nvPicPr>
          <p:cNvPr id="5124" name="Picture 4" descr="Уэльс - сайт учителя Болговой В.А.">
            <a:extLst>
              <a:ext uri="{FF2B5EF4-FFF2-40B4-BE49-F238E27FC236}">
                <a16:creationId xmlns:a16="http://schemas.microsoft.com/office/drawing/2014/main" id="{A0DF6408-0E34-42D6-BEDF-AC9F456DB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59891"/>
            <a:ext cx="4586056" cy="533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848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BD6D99-9002-4997-BBD2-E6BB8E09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7802" y="182657"/>
            <a:ext cx="4554245" cy="59857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Замки </a:t>
            </a:r>
            <a:r>
              <a:rPr lang="uk-UA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Уельса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Фотографии Уэльса | Фотогалерея достопримечательностей на OrangeSmile -  высококачественные снимки Уэльса">
            <a:extLst>
              <a:ext uri="{FF2B5EF4-FFF2-40B4-BE49-F238E27FC236}">
                <a16:creationId xmlns:a16="http://schemas.microsoft.com/office/drawing/2014/main" id="{D5D99418-3F1F-4C52-9F0D-EB3C418507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636" y="880029"/>
            <a:ext cx="8688727" cy="579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8778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52155-1750-44A0-B66F-49378589E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4098" name="Picture 2" descr="Уэльс - Лучшие курорты - Великобритания - Поиск попутчиков с Triplook">
            <a:extLst>
              <a:ext uri="{FF2B5EF4-FFF2-40B4-BE49-F238E27FC236}">
                <a16:creationId xmlns:a16="http://schemas.microsoft.com/office/drawing/2014/main" id="{B06CE6DC-F0A0-4E05-98F7-446C815B35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573" y="365125"/>
            <a:ext cx="9486530" cy="632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625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BFAB4-E9E8-4CA5-B34C-078BD98FF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6256" y="365125"/>
            <a:ext cx="4987981" cy="1325563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Північна Ірландія.</a:t>
            </a:r>
            <a:b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утворилася ця бруківка? </a:t>
            </a:r>
            <a:endParaRPr lang="LID4096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In the Footsteps of Giants, on Ireland's Giant's Causeway - Kids Discover">
            <a:extLst>
              <a:ext uri="{FF2B5EF4-FFF2-40B4-BE49-F238E27FC236}">
                <a16:creationId xmlns:a16="http://schemas.microsoft.com/office/drawing/2014/main" id="{7E8B9F28-F924-4C30-B15B-EA0CBF295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2" y="365125"/>
            <a:ext cx="5899953" cy="621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Білоцерківський центр ПКП ДКВС України - Візит до в'язничних служб Північної  Ірландії та Республіки Ірландія">
            <a:extLst>
              <a:ext uri="{FF2B5EF4-FFF2-40B4-BE49-F238E27FC236}">
                <a16:creationId xmlns:a16="http://schemas.microsoft.com/office/drawing/2014/main" id="{562AC5DA-9858-4971-A9AA-8BBBDE17C2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256" y="1749810"/>
            <a:ext cx="4987981" cy="48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65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E7161F-60F5-439B-ACC9-34619FF1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9439" y="681037"/>
            <a:ext cx="2073676" cy="100965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Белфаст</a:t>
            </a:r>
            <a:r>
              <a:rPr lang="ru-RU" dirty="0"/>
              <a:t> </a:t>
            </a:r>
            <a:endParaRPr lang="LID4096" dirty="0"/>
          </a:p>
        </p:txBody>
      </p:sp>
      <p:pic>
        <p:nvPicPr>
          <p:cNvPr id="5" name="Picture 2" descr="http://www.xural.com/yukleme/2013/06/Belfast1.jpg">
            <a:extLst>
              <a:ext uri="{FF2B5EF4-FFF2-40B4-BE49-F238E27FC236}">
                <a16:creationId xmlns:a16="http://schemas.microsoft.com/office/drawing/2014/main" id="{8B6887D4-8F5B-4739-AC26-31947BCCD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439" y="604822"/>
            <a:ext cx="9144000" cy="59058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2588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BF5DC-69DD-47C8-8906-DF7CA5773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7800" y="1337371"/>
            <a:ext cx="4413684" cy="149460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Кембридж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flixya.com/files-photo/g/e/b/geblek01-2410885.jpg">
            <a:extLst>
              <a:ext uri="{FF2B5EF4-FFF2-40B4-BE49-F238E27FC236}">
                <a16:creationId xmlns:a16="http://schemas.microsoft.com/office/drawing/2014/main" id="{80D4614D-9396-404E-A27E-7D3D4A6D3C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07800" y="3253707"/>
            <a:ext cx="4572000" cy="3090672"/>
          </a:xfrm>
          <a:prstGeom prst="rect">
            <a:avLst/>
          </a:prstGeom>
          <a:noFill/>
        </p:spPr>
      </p:pic>
      <p:pic>
        <p:nvPicPr>
          <p:cNvPr id="7" name="Picture 2" descr="http://kaluga.zagranizzu.ru/assets/galleries/192/oxford-2.jpg">
            <a:extLst>
              <a:ext uri="{FF2B5EF4-FFF2-40B4-BE49-F238E27FC236}">
                <a16:creationId xmlns:a16="http://schemas.microsoft.com/office/drawing/2014/main" id="{7C6007A1-B8B3-496F-9F80-02F5EF536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516" y="1337372"/>
            <a:ext cx="6676008" cy="5007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8526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21B77-6AC1-4DC0-A0D4-4B7C5A06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748" y="124287"/>
            <a:ext cx="6711517" cy="594805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Оксфордський університет  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Великобритания: Оксфорд Оксфорд (Oxford) — лучшее место для знакомства с  английскими традициями. Этот город находи… | Оксфордский университет,  Лондон англия, Город">
            <a:extLst>
              <a:ext uri="{FF2B5EF4-FFF2-40B4-BE49-F238E27FC236}">
                <a16:creationId xmlns:a16="http://schemas.microsoft.com/office/drawing/2014/main" id="{47F9BFD2-5729-491B-BAB8-99EA510848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59" y="719091"/>
            <a:ext cx="9492682" cy="593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465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748489E-9CE8-4399-837F-0CB2AAB33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10400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Домашнє завдання: 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</a:t>
            </a:r>
            <a:r>
              <a:rPr lang="uk-UA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працювати § 15-16, вивчити структуру економіки, головні міста та туристичні об'єкти. 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97198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D9615-96BF-48DF-9E88-ECB373A2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DD0016-FE70-4444-A2B4-67C88AEB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6614" y="1825625"/>
            <a:ext cx="5157186" cy="4351338"/>
          </a:xfrm>
        </p:spPr>
        <p:txBody>
          <a:bodyPr/>
          <a:lstStyle/>
          <a:p>
            <a:endParaRPr lang="LID4096" dirty="0"/>
          </a:p>
        </p:txBody>
      </p:sp>
      <p:pic>
        <p:nvPicPr>
          <p:cNvPr id="5" name="Picture 4" descr="Велика Британія - Сайт geografiamozil2!">
            <a:extLst>
              <a:ext uri="{FF2B5EF4-FFF2-40B4-BE49-F238E27FC236}">
                <a16:creationId xmlns:a16="http://schemas.microsoft.com/office/drawing/2014/main" id="{FEDDDBD0-F54A-4442-B206-927B8771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1" y="1038687"/>
            <a:ext cx="10598379" cy="289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57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60597-1675-49C7-96DB-E39C50469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2756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Британська імперія в минулому 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Колонії Великобританії — список колишніх і сучасних територій">
            <a:extLst>
              <a:ext uri="{FF2B5EF4-FFF2-40B4-BE49-F238E27FC236}">
                <a16:creationId xmlns:a16="http://schemas.microsoft.com/office/drawing/2014/main" id="{95A1CDEF-D371-4EA7-BEEC-672460B0CC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34" y="1645704"/>
            <a:ext cx="8788893" cy="472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50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D9190-7D03-4009-9A71-2A9F987AE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213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Території, які колись були колоніями Британії</a:t>
            </a:r>
            <a:endParaRPr lang="LID4096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Велика Британія - Wikiwand">
            <a:extLst>
              <a:ext uri="{FF2B5EF4-FFF2-40B4-BE49-F238E27FC236}">
                <a16:creationId xmlns:a16="http://schemas.microsoft.com/office/drawing/2014/main" id="{979DB892-18DF-465E-B50E-ECF0AF4E0F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25" y="1358283"/>
            <a:ext cx="10391240" cy="528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800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BB70B6-F554-4F58-9F28-97B698DE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8669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заморські володіння 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Британские заморские территории — Википедия">
            <a:extLst>
              <a:ext uri="{FF2B5EF4-FFF2-40B4-BE49-F238E27FC236}">
                <a16:creationId xmlns:a16="http://schemas.microsoft.com/office/drawing/2014/main" id="{8974E6DF-15AC-41B5-86B1-CC83B36040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53" y="1557523"/>
            <a:ext cx="8443318" cy="506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326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1BBEA-A22F-4DA4-B13F-FFC7BCBA3EF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Британська Співдружність Націй </a:t>
            </a:r>
            <a:endParaRPr lang="LID4096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Королевства Содружества — Википедия">
            <a:extLst>
              <a:ext uri="{FF2B5EF4-FFF2-40B4-BE49-F238E27FC236}">
                <a16:creationId xmlns:a16="http://schemas.microsoft.com/office/drawing/2014/main" id="{9B145519-CC37-497C-A90F-526F9BAD01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361" y="1756094"/>
            <a:ext cx="9029678" cy="458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030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F87D09-833C-4DC8-BE79-477C97CA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3864" y="365125"/>
            <a:ext cx="4739936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Нафтові родовища Північного моря</a:t>
            </a:r>
            <a:endParaRPr lang="LID4096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druid.com.ua/wp-content/uploads/%D0%A4%D1%96%D0%B7%D0%B8%D1%87%D0%BD%D0%B0-%D0%BA%D0%B0%D1%80%D1%82%D0%B0-%D0%92%D0%B5%D0%BB%D0%B8%D0%BA%D0%BE%D0%B1%D1%80%D0%B8%D1%82%D0%B0%D0%BD%D1%96%D1%97.jpg">
            <a:extLst>
              <a:ext uri="{FF2B5EF4-FFF2-40B4-BE49-F238E27FC236}">
                <a16:creationId xmlns:a16="http://schemas.microsoft.com/office/drawing/2014/main" id="{B63E98A6-C319-4740-A3A7-A5FFD5092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9127" r="7287" b="11614"/>
          <a:stretch>
            <a:fillRect/>
          </a:stretch>
        </p:blipFill>
        <p:spPr bwMode="auto">
          <a:xfrm>
            <a:off x="838200" y="340518"/>
            <a:ext cx="5388454" cy="6176963"/>
          </a:xfrm>
          <a:prstGeom prst="rect">
            <a:avLst/>
          </a:prstGeom>
          <a:noFill/>
        </p:spPr>
      </p:pic>
      <p:pic>
        <p:nvPicPr>
          <p:cNvPr id="7" name="Picture 2" descr="Економічна характеристика Великобританії. Курсовая работа (т). География,  экономическая география. 2016-08-14">
            <a:extLst>
              <a:ext uri="{FF2B5EF4-FFF2-40B4-BE49-F238E27FC236}">
                <a16:creationId xmlns:a16="http://schemas.microsoft.com/office/drawing/2014/main" id="{AF7DC5E3-983B-4229-AB4C-F5BD8C2912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00" y="1816246"/>
            <a:ext cx="4807599" cy="470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3525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147</TotalTime>
  <Words>153</Words>
  <Application>Microsoft Office PowerPoint</Application>
  <PresentationFormat>Широкоэкранный</PresentationFormat>
  <Paragraphs>32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Тема Office</vt:lpstr>
      <vt:lpstr>Велика Британія. Основні чинники місця країни у МГПП. Система розселення. Співдружність націй. Домінуючі складові третинного сектору. Промислові виробництва. Особливості аграрного сектору</vt:lpstr>
      <vt:lpstr>Презентация PowerPoint</vt:lpstr>
      <vt:lpstr>Презентация PowerPoint</vt:lpstr>
      <vt:lpstr>Презентация PowerPoint</vt:lpstr>
      <vt:lpstr>Британська імперія в минулому </vt:lpstr>
      <vt:lpstr>Території, які колись були колоніями Британії</vt:lpstr>
      <vt:lpstr>Сучасні заморські володіння </vt:lpstr>
      <vt:lpstr>Британська Співдружність Націй </vt:lpstr>
      <vt:lpstr>Нафтові родовища Північного моря</vt:lpstr>
      <vt:lpstr>Статево-вікова структура        Густота населення </vt:lpstr>
      <vt:lpstr>Презентация PowerPoint</vt:lpstr>
      <vt:lpstr>     Економічна карта                      Значення секторів економіки</vt:lpstr>
      <vt:lpstr>Особливості аграрного сектору</vt:lpstr>
      <vt:lpstr>Нафтова промисловість </vt:lpstr>
      <vt:lpstr>Зовнішні економічні зв'язки </vt:lpstr>
      <vt:lpstr>Тунель під Ла-Маншем</vt:lpstr>
      <vt:lpstr>Шлюз на Темзі захищає Лондон від повеней збоку Північного моря!</vt:lpstr>
      <vt:lpstr>Англія       Лондон </vt:lpstr>
      <vt:lpstr>День</vt:lpstr>
      <vt:lpstr>Ніч</vt:lpstr>
      <vt:lpstr>Презентация PowerPoint</vt:lpstr>
      <vt:lpstr>Яка площа? Що за колона?</vt:lpstr>
      <vt:lpstr>Манчестер </vt:lpstr>
      <vt:lpstr>Що за дивна споруда?</vt:lpstr>
      <vt:lpstr>Шотландія </vt:lpstr>
      <vt:lpstr>Единбург – столиця Шотландії </vt:lpstr>
      <vt:lpstr>Бен-Невіс</vt:lpstr>
      <vt:lpstr>Це озеро – найпопулярніше в Шотландії. Чому?</vt:lpstr>
      <vt:lpstr>Глазго </vt:lpstr>
      <vt:lpstr>Уельс                     Кардіф </vt:lpstr>
      <vt:lpstr>Замки Уельса </vt:lpstr>
      <vt:lpstr>Презентация PowerPoint</vt:lpstr>
      <vt:lpstr>Північна Ірландія. Як утворилася ця бруківка? </vt:lpstr>
      <vt:lpstr>Белфаст </vt:lpstr>
      <vt:lpstr>Кембридж</vt:lpstr>
      <vt:lpstr>Оксфордський університет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29</cp:revision>
  <dcterms:created xsi:type="dcterms:W3CDTF">2020-11-14T16:04:53Z</dcterms:created>
  <dcterms:modified xsi:type="dcterms:W3CDTF">2020-11-14T18:37:14Z</dcterms:modified>
</cp:coreProperties>
</file>