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5"/>
  </p:notesMasterIdLst>
  <p:sldIdLst>
    <p:sldId id="256" r:id="rId2"/>
    <p:sldId id="262" r:id="rId3"/>
    <p:sldId id="274" r:id="rId4"/>
    <p:sldId id="273" r:id="rId5"/>
    <p:sldId id="257" r:id="rId6"/>
    <p:sldId id="259" r:id="rId7"/>
    <p:sldId id="260" r:id="rId8"/>
    <p:sldId id="258" r:id="rId9"/>
    <p:sldId id="261" r:id="rId10"/>
    <p:sldId id="263" r:id="rId11"/>
    <p:sldId id="276" r:id="rId12"/>
    <p:sldId id="270" r:id="rId13"/>
    <p:sldId id="264" r:id="rId14"/>
    <p:sldId id="265" r:id="rId15"/>
    <p:sldId id="275" r:id="rId16"/>
    <p:sldId id="267" r:id="rId17"/>
    <p:sldId id="266" r:id="rId18"/>
    <p:sldId id="268" r:id="rId19"/>
    <p:sldId id="269" r:id="rId20"/>
    <p:sldId id="272" r:id="rId21"/>
    <p:sldId id="277" r:id="rId22"/>
    <p:sldId id="271" r:id="rId23"/>
    <p:sldId id="278" r:id="rId24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ID4096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29A391-A4F8-4876-B9DB-65BC176C8803}" type="datetimeFigureOut">
              <a:rPr lang="LID4096" smtClean="0"/>
              <a:t>11/22/2020</a:t>
            </a:fld>
            <a:endParaRPr lang="LID4096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ID4096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ID4096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62A426-49C3-482C-9367-610A9EB41CA1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893132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C3C9EC-6ED3-48C6-A28E-7CED2CB36E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07C8168-4EF6-442A-98E4-9E6C443F44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LID4096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FB8790B-F341-497D-97A4-660A076F5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95FFE-F6F7-4AF1-8C4D-4DFCBED9546D}" type="datetime1">
              <a:rPr lang="LID4096" smtClean="0"/>
              <a:t>11/22/2020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0B80A1A-AC05-456D-B95D-9FC23AB56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BCDF3B7-EECB-4C01-BDBD-C5E188171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9789C-5801-42C7-922E-63337F7BB2A4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404152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BA19CB-4A12-4180-8DEE-D4ADFEEE0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E2DC0F2-F08B-4B39-8733-7143B22B7D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98BFA01-57B7-4E7D-BF8C-B6463E2A0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4FA3C-6487-4FD0-B8B7-CA3BE819BDB0}" type="datetime1">
              <a:rPr lang="LID4096" smtClean="0"/>
              <a:t>11/22/2020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A23624A-5AC9-472C-99E0-394CF3C6F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04DBF6B-4220-4F46-8B57-39965141A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9789C-5801-42C7-922E-63337F7BB2A4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750974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B818261-EE98-4610-AE95-ADB34027FD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E233AAF-43DE-4074-8F1B-D7CDD0B0B1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3AAC0D7-9978-4EF1-9473-A12F734BC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298CB-224C-4FC8-A475-3A9C3FA90FB6}" type="datetime1">
              <a:rPr lang="LID4096" smtClean="0"/>
              <a:t>11/22/2020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E087CFA-E5A0-409F-B288-98BDDB1D7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A9916A9-BB8B-46DC-B139-575D19702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9789C-5801-42C7-922E-63337F7BB2A4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256549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578E2F-AC58-427F-8E68-E202FB3D3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7E46908-655C-4235-86F7-CBB7A241C1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5582025-F52D-4B9D-A9AD-8ABA5D03B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D7AFC-0767-4DF1-BF35-B31BB8B9E014}" type="datetime1">
              <a:rPr lang="LID4096" smtClean="0"/>
              <a:t>11/22/2020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F6F97F2-2063-4716-8CC5-BC12EBDE6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6C8A28-2872-4843-985B-C1A776736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9789C-5801-42C7-922E-63337F7BB2A4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272786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688CE9-3C3A-408A-A9CC-65A7163FC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C7F2418-672F-4E79-A307-158F3C48D6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45C21E9-ABF7-4556-8774-8C5D5CE11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E6C88-5844-445E-8F75-94932954174B}" type="datetime1">
              <a:rPr lang="LID4096" smtClean="0"/>
              <a:t>11/22/2020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B113C5-5FBE-499C-80E6-F9B274740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108A369-2EF2-476E-90EC-CF9C25864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9789C-5801-42C7-922E-63337F7BB2A4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161154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973D36-A0B0-4F35-9360-B8570DD1D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A86B8D2-0A2E-4B80-84F2-619F1766F7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61E57A8-A3CA-4AA0-957C-AAB79DE8BF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7093DFF-CFF3-494E-80CE-12E455014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A4A44-D069-40E0-936E-D6A1A0F0F385}" type="datetime1">
              <a:rPr lang="LID4096" smtClean="0"/>
              <a:t>11/22/2020</a:t>
            </a:fld>
            <a:endParaRPr lang="LID4096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B630675-EC8D-4AD7-8D66-2284F260B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69B8F95-8DB5-4DF6-BD94-710B0EB73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9789C-5801-42C7-922E-63337F7BB2A4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928999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38B93C-36BE-4E97-AAF0-6E0423044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4C6532F-0A85-4248-BB9C-87A7E3ADC9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8B7B395-4325-43F0-95C6-E8A73C08D4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FD6BEFB-B3E4-45E6-A434-C575376DAE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A8EAE7E-F671-4574-A95D-2D4FA55CB8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7EAF35E-C9A9-456B-9A9C-189A6F93F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56449-E165-461F-836F-D5CB7B333D0D}" type="datetime1">
              <a:rPr lang="LID4096" smtClean="0"/>
              <a:t>11/22/2020</a:t>
            </a:fld>
            <a:endParaRPr lang="LID4096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5444CCB-B5D4-4C19-88A7-C65F48D5C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DB9B33C-A2E7-4DC6-A4BD-77F218E25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9789C-5801-42C7-922E-63337F7BB2A4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756391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8CE782-52C4-461D-B061-8B9E46254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523FD81-C0C7-4F5C-B3CC-51DC718D2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F920E-7D46-4BD8-8DDC-3041BD40981A}" type="datetime1">
              <a:rPr lang="LID4096" smtClean="0"/>
              <a:t>11/22/2020</a:t>
            </a:fld>
            <a:endParaRPr lang="LID4096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CFB1CD4-A54F-4AE7-9956-FA9D0F148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D017FE3-F100-4212-9165-4BB4DE5AC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9789C-5801-42C7-922E-63337F7BB2A4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369463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463B09F-347A-484D-8E64-0338F5D07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8CA5B-6A50-4092-8CCB-0B9DE3F6E323}" type="datetime1">
              <a:rPr lang="LID4096" smtClean="0"/>
              <a:t>11/22/2020</a:t>
            </a:fld>
            <a:endParaRPr lang="LID4096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03FFCD1-92D0-416B-9751-56EBE200C8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405C8DF-6384-46B9-B543-83CCC4279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9789C-5801-42C7-922E-63337F7BB2A4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947111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09E65E-399F-47C9-AF8D-077DA4F87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E082E39-536F-4FD9-B5F0-658E878812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C1D34DC-631E-4672-82F3-822727ECDA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83ABCD1-7F03-4226-908D-1DD6340E20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44163-9546-450B-BC3F-EC839073B1B9}" type="datetime1">
              <a:rPr lang="LID4096" smtClean="0"/>
              <a:t>11/22/2020</a:t>
            </a:fld>
            <a:endParaRPr lang="LID4096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3E93B25-1741-452C-A500-389EA0C86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D3E9EED-C293-4ADF-8304-A580B0FA4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9789C-5801-42C7-922E-63337F7BB2A4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932797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BC2CD8-7190-45DB-8C30-8424906B8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4D1858D-63F7-4864-9C2D-6F3DDCA91C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C0B5CFA-C69A-476E-90E2-1EC33448C4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E07AFFB-9383-4946-B01D-1511D6ED9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C8CA2-F6D8-4C71-B616-26A0F4DA7412}" type="datetime1">
              <a:rPr lang="LID4096" smtClean="0"/>
              <a:t>11/22/2020</a:t>
            </a:fld>
            <a:endParaRPr lang="LID4096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0BB966F-E01C-4511-A2C5-DCF72BF08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3DF9C80-0D31-4427-9482-46C60C950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9789C-5801-42C7-922E-63337F7BB2A4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878891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shingle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245C10-3406-4B18-8869-5EFD42AF9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6A9A645-1513-4600-B5BA-F8F48E13A0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274DDC5-501E-493D-9EA3-EDD8D0DC20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8AAD23-E6C3-43F4-87B0-6531E4D1C88C}" type="datetime1">
              <a:rPr lang="LID4096" smtClean="0"/>
              <a:t>11/22/2020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15CCFBD-89A6-4066-AB18-17DDB120D0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7CB1499-2307-4AD3-93BB-473EE43E76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29789C-5801-42C7-922E-63337F7BB2A4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57733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6A944A-4C86-416F-BB4C-42D29FE18CC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uk-UA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Італія. Основні чинники, що визначають місце країни у МГПП. Система розселення. Спеціалізація аграрного сектору. Характерні риси просторової організації господарства. Зовнішні економічні зв’язки. Міжнародні зв’язки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LID4096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1BEDBF3-47FF-4E29-B08D-6E0A71876C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71642" y="4572000"/>
            <a:ext cx="2296357" cy="685799"/>
          </a:xfrm>
        </p:spPr>
        <p:txBody>
          <a:bodyPr/>
          <a:lstStyle/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Бартош Є.М. </a:t>
            </a:r>
            <a:endParaRPr lang="LID4096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6" descr="Прапор Італії">
            <a:extLst>
              <a:ext uri="{FF2B5EF4-FFF2-40B4-BE49-F238E27FC236}">
                <a16:creationId xmlns:a16="http://schemas.microsoft.com/office/drawing/2014/main" id="{84046FC0-09A6-4542-BD70-099CA2D8DD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20453" y="3872466"/>
            <a:ext cx="2689680" cy="1785950"/>
          </a:xfrm>
          <a:prstGeom prst="rect">
            <a:avLst/>
          </a:prstGeom>
          <a:noFill/>
        </p:spPr>
      </p:pic>
      <p:pic>
        <p:nvPicPr>
          <p:cNvPr id="5" name="Picture 8" descr="Герб Італії">
            <a:extLst>
              <a:ext uri="{FF2B5EF4-FFF2-40B4-BE49-F238E27FC236}">
                <a16:creationId xmlns:a16="http://schemas.microsoft.com/office/drawing/2014/main" id="{ED9BD55F-6A49-463C-9F8D-213BD0A99D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30138" y="3872466"/>
            <a:ext cx="1581308" cy="17859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358949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1119A4-B569-4906-AFE3-19D2B35CD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ID4096" dirty="0"/>
          </a:p>
        </p:txBody>
      </p:sp>
      <p:pic>
        <p:nvPicPr>
          <p:cNvPr id="4" name="Picture 2" descr="Південноєвропейський туристичний район">
            <a:extLst>
              <a:ext uri="{FF2B5EF4-FFF2-40B4-BE49-F238E27FC236}">
                <a16:creationId xmlns:a16="http://schemas.microsoft.com/office/drawing/2014/main" id="{76083BAF-4032-4589-8AB4-7C71FB5239B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81457"/>
            <a:ext cx="5651377" cy="6139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Список файлов — Гипермаркет знаний">
            <a:extLst>
              <a:ext uri="{FF2B5EF4-FFF2-40B4-BE49-F238E27FC236}">
                <a16:creationId xmlns:a16="http://schemas.microsoft.com/office/drawing/2014/main" id="{27B2C7A4-C181-47C0-8DBF-8115988D9E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98" b="6230"/>
          <a:stretch/>
        </p:blipFill>
        <p:spPr bwMode="auto">
          <a:xfrm>
            <a:off x="6753904" y="281457"/>
            <a:ext cx="3803650" cy="6211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02C3D1D-59BB-4A33-81F1-B16865C24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9789C-5801-42C7-922E-63337F7BB2A4}" type="slidenum">
              <a:rPr lang="LID4096" smtClean="0"/>
              <a:t>10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9491313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895105-6496-4F6A-BF9E-0E6B79386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4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Зовнішні економічні зв’язки. Міжнародні зв’язки</a:t>
            </a:r>
            <a:endParaRPr lang="LID4096" dirty="0"/>
          </a:p>
        </p:txBody>
      </p:sp>
      <p:pic>
        <p:nvPicPr>
          <p:cNvPr id="4" name="Picture 2" descr="Італія - Підручник з Географії (рівень стандарту). 10 клас. Бойко - Нова  програма | Geography, Pie chart, Class">
            <a:extLst>
              <a:ext uri="{FF2B5EF4-FFF2-40B4-BE49-F238E27FC236}">
                <a16:creationId xmlns:a16="http://schemas.microsoft.com/office/drawing/2014/main" id="{C1AF278D-2B32-49FE-9D1C-EE7AC703C00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834" y="1961982"/>
            <a:ext cx="9689355" cy="4258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48CB56D-F6FA-4390-B609-F8B499F52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9789C-5801-42C7-922E-63337F7BB2A4}" type="slidenum">
              <a:rPr lang="LID4096" smtClean="0"/>
              <a:t>11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4581212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EF3080-A595-4D9B-BC4C-7C930476D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8870" y="365125"/>
            <a:ext cx="4304930" cy="3976056"/>
          </a:xfrm>
        </p:spPr>
        <p:txBody>
          <a:bodyPr>
            <a:normAutofit/>
          </a:bodyPr>
          <a:lstStyle/>
          <a:p>
            <a:pPr algn="ctr"/>
            <a:r>
              <a:rPr lang="uk-UA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Характерні риси просторової організації господарства. </a:t>
            </a:r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Територіальні відмінності </a:t>
            </a:r>
            <a:endParaRPr lang="LID4096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291700C-BDA6-47F4-94FD-36638850F8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86726" y="4341181"/>
            <a:ext cx="4119239" cy="21516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Порівняльна характеристика Півночі, Центру та Півдня!                            </a:t>
            </a:r>
            <a:r>
              <a:rPr lang="uk-UA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Запис до зошиту!</a:t>
            </a:r>
            <a:endParaRPr lang="LID4096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Виза для туристов, студентов,уезжающих в Италию. - Прочие туристические / иммиграционные услуги Астана на Slando">
            <a:extLst>
              <a:ext uri="{FF2B5EF4-FFF2-40B4-BE49-F238E27FC236}">
                <a16:creationId xmlns:a16="http://schemas.microsoft.com/office/drawing/2014/main" id="{7621800E-2D5E-4F2C-9B95-02889260A1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9191" y="150920"/>
            <a:ext cx="5509061" cy="6538793"/>
          </a:xfrm>
          <a:prstGeom prst="rect">
            <a:avLst/>
          </a:prstGeom>
          <a:noFill/>
        </p:spPr>
      </p:pic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6954306-7C29-40E5-AEC3-B87864792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9789C-5801-42C7-922E-63337F7BB2A4}" type="slidenum">
              <a:rPr lang="LID4096" smtClean="0"/>
              <a:t>12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3129529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559C8266-5B61-4FDC-A3D4-4DB19D17C3F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4731586"/>
              </p:ext>
            </p:extLst>
          </p:nvPr>
        </p:nvGraphicFramePr>
        <p:xfrm>
          <a:off x="838200" y="266700"/>
          <a:ext cx="10205621" cy="6401609"/>
        </p:xfrm>
        <a:graphic>
          <a:graphicData uri="http://schemas.openxmlformats.org/drawingml/2006/table">
            <a:tbl>
              <a:tblPr/>
              <a:tblGrid>
                <a:gridCol w="18694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319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338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703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199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uk-UA" sz="1800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079" marR="300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Північ </a:t>
                      </a:r>
                      <a:endParaRPr lang="ru-RU" sz="1800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079" marR="300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Центр</a:t>
                      </a:r>
                      <a:endParaRPr lang="ru-RU" sz="1800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079" marR="300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Південь </a:t>
                      </a:r>
                      <a:endParaRPr lang="ru-RU" sz="1800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079" marR="300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39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Склад </a:t>
                      </a:r>
                      <a:endParaRPr lang="ru-RU" sz="1800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079" marR="300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Материкова </a:t>
                      </a:r>
                      <a:endParaRPr lang="ru-RU" sz="1800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079" marR="300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Півострівна Флоренція-Рим</a:t>
                      </a:r>
                      <a:endParaRPr lang="ru-RU" sz="1800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079" marR="300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Південь півост-рова, острови</a:t>
                      </a:r>
                      <a:endParaRPr lang="ru-RU" sz="1800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079" marR="300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199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ВВП</a:t>
                      </a:r>
                      <a:endParaRPr lang="ru-RU" sz="1800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079" marR="300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56% </a:t>
                      </a:r>
                      <a:endParaRPr lang="ru-RU" sz="1800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079" marR="300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19%</a:t>
                      </a:r>
                      <a:endParaRPr lang="ru-RU" sz="1800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079" marR="300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25%</a:t>
                      </a:r>
                      <a:endParaRPr lang="ru-RU" sz="1800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079" marR="300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23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Природні умови</a:t>
                      </a:r>
                      <a:endParaRPr lang="ru-RU" sz="1800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079" marR="300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Альпи, Паданська низовина</a:t>
                      </a:r>
                      <a:endParaRPr lang="ru-RU" sz="1800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079" marR="300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Апенніни </a:t>
                      </a:r>
                      <a:endParaRPr lang="ru-RU" sz="1800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079" marR="300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Апенніни, вулкани посушлива, ґрунти </a:t>
                      </a:r>
                      <a:endParaRPr lang="ru-RU" sz="1800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079" marR="300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06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Розселення </a:t>
                      </a:r>
                      <a:endParaRPr lang="ru-RU" sz="1800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079" marR="300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Хутори, Мілан-Турін-</a:t>
                      </a:r>
                      <a:r>
                        <a:rPr lang="uk-UA" sz="1800" dirty="0" err="1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Бергамо</a:t>
                      </a:r>
                      <a:r>
                        <a:rPr lang="uk-UA" sz="1800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– суцільно урбанізована зона </a:t>
                      </a:r>
                      <a:endParaRPr lang="ru-RU" sz="1800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079" marR="300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Хутори столиця</a:t>
                      </a:r>
                      <a:endParaRPr lang="ru-RU" sz="1800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079" marR="300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Великі села, Наполь</a:t>
                      </a:r>
                      <a:endParaRPr lang="ru-RU" sz="1800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079" marR="300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199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Міграції </a:t>
                      </a:r>
                      <a:endParaRPr lang="ru-RU" sz="1800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079" marR="300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В’їзд </a:t>
                      </a:r>
                      <a:endParaRPr lang="ru-RU" sz="1800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079" marR="300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uk-UA" sz="1800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079" marR="300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Виїзд </a:t>
                      </a:r>
                      <a:endParaRPr lang="ru-RU" sz="1800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079" marR="300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39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Структура території</a:t>
                      </a:r>
                      <a:endParaRPr lang="ru-RU" sz="1800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079" marR="300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Мілан-Турін-Генуя</a:t>
                      </a:r>
                      <a:endParaRPr lang="ru-RU" sz="1800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079" marR="300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Рим – столиця </a:t>
                      </a:r>
                      <a:endParaRPr lang="ru-RU" sz="1800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079" marR="300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Полюси росту</a:t>
                      </a:r>
                      <a:endParaRPr lang="ru-RU" sz="1800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079" marR="300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39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Електро-енергетика</a:t>
                      </a:r>
                      <a:endParaRPr lang="ru-RU" sz="1800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079" marR="300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ГЕС у Альпах, ТЕС</a:t>
                      </a:r>
                      <a:endParaRPr lang="ru-RU" sz="1800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079" marR="300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АЕС</a:t>
                      </a:r>
                      <a:endParaRPr lang="ru-RU" sz="1800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079" marR="300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ТЕС</a:t>
                      </a:r>
                      <a:endParaRPr lang="ru-RU" sz="1800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079" marR="300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65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Чорна металургія</a:t>
                      </a:r>
                      <a:endParaRPr lang="ru-RU" sz="1800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079" marR="300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Генуя</a:t>
                      </a:r>
                      <a:endParaRPr lang="ru-RU" sz="1800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079" marR="300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uk-UA" sz="1800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079" marR="300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Таранто </a:t>
                      </a:r>
                      <a:endParaRPr lang="ru-RU" sz="1800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079" marR="300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0242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Машино-будування </a:t>
                      </a:r>
                      <a:endParaRPr lang="ru-RU" sz="1800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079" marR="300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Точне, автомобілебудування електротехніка літакобудування Турін</a:t>
                      </a:r>
                      <a:r>
                        <a:rPr lang="ru-RU" sz="1800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;</a:t>
                      </a:r>
                      <a:r>
                        <a:rPr lang="ru-RU" sz="1800" baseline="0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uk-UA" sz="1800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суднобудування Генуя, Трієст</a:t>
                      </a:r>
                      <a:r>
                        <a:rPr lang="ru-RU" sz="1800" baseline="0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;</a:t>
                      </a:r>
                      <a:r>
                        <a:rPr lang="uk-UA" sz="1800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верстатобудування</a:t>
                      </a:r>
                      <a:endParaRPr lang="ru-RU" sz="1800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079" marR="300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суднобудування </a:t>
                      </a:r>
                      <a:r>
                        <a:rPr lang="uk-UA" sz="1800" dirty="0" err="1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Ліворно</a:t>
                      </a:r>
                      <a:r>
                        <a:rPr lang="uk-UA" sz="1800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електротехніка</a:t>
                      </a:r>
                      <a:endParaRPr lang="ru-RU" sz="1800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079" marR="300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суднобудування Палермо, </a:t>
                      </a:r>
                      <a:r>
                        <a:rPr lang="uk-UA" sz="1800" dirty="0" err="1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електро-техніка</a:t>
                      </a:r>
                      <a:r>
                        <a:rPr lang="uk-UA" sz="1800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uk-UA" sz="1800" baseline="0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uk-UA" sz="1800" dirty="0" err="1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літако-будування</a:t>
                      </a:r>
                      <a:r>
                        <a:rPr lang="uk-UA" sz="1800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Неаполь</a:t>
                      </a:r>
                      <a:endParaRPr lang="ru-RU" sz="1800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079" marR="300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138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Інші </a:t>
                      </a:r>
                      <a:endParaRPr lang="ru-RU" sz="1800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079" marR="300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Легка </a:t>
                      </a:r>
                      <a:endParaRPr lang="ru-RU" sz="1800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079" marR="300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Меблева, фарфорова, взуттєва</a:t>
                      </a:r>
                      <a:endParaRPr lang="ru-RU" sz="1800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079" marR="300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uk-UA" sz="1800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079" marR="300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666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Рослинництво </a:t>
                      </a:r>
                      <a:endParaRPr lang="ru-RU" sz="1800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079" marR="300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Цукровий буряк, пшениця, картопля, кукурудза, ячмінь, рис.</a:t>
                      </a:r>
                      <a:endParaRPr lang="ru-RU" sz="1800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079" marR="300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Овочі, фрукти, виноград, оливки</a:t>
                      </a:r>
                      <a:endParaRPr lang="ru-RU" sz="1800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079" marR="300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Тверда пшениця, </a:t>
                      </a:r>
                      <a:r>
                        <a:rPr lang="uk-UA" sz="1800" dirty="0" err="1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фрук-ти</a:t>
                      </a:r>
                      <a:r>
                        <a:rPr lang="uk-UA" sz="1800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виноград, оливки</a:t>
                      </a:r>
                      <a:endParaRPr lang="ru-RU" sz="1800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079" marR="300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02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Тваринництво </a:t>
                      </a:r>
                      <a:endParaRPr lang="ru-RU" sz="1800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079" marR="300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М'ясо-молочне вівчарство</a:t>
                      </a:r>
                      <a:endParaRPr lang="ru-RU" sz="1800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079" marR="300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079" marR="300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вівчарство</a:t>
                      </a:r>
                      <a:endParaRPr lang="ru-RU" sz="1800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079" marR="300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A2B379-FB3D-47FE-83F7-D46D384E3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9789C-5801-42C7-922E-63337F7BB2A4}" type="slidenum">
              <a:rPr lang="LID4096" smtClean="0"/>
              <a:t>13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6718338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F0C74D-9C89-4FCF-912D-C03DBE4D8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Рим </a:t>
            </a:r>
            <a:endParaRPr lang="LID4096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D4C5F915-1FE3-49CD-9319-B29956BB583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330399" y="1562034"/>
            <a:ext cx="5581096" cy="4466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LO vivacity: история древнего рима римские императоры и даты их правления">
            <a:extLst>
              <a:ext uri="{FF2B5EF4-FFF2-40B4-BE49-F238E27FC236}">
                <a16:creationId xmlns:a16="http://schemas.microsoft.com/office/drawing/2014/main" id="{6F1A30C4-6B15-47B8-8CD4-11168E4B87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9483" y="1562034"/>
            <a:ext cx="5954745" cy="4466058"/>
          </a:xfrm>
          <a:prstGeom prst="rect">
            <a:avLst/>
          </a:prstGeom>
          <a:noFill/>
        </p:spPr>
      </p:pic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A2268D7-9A43-4063-8685-2B691527C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9789C-5801-42C7-922E-63337F7BB2A4}" type="slidenum">
              <a:rPr lang="LID4096" smtClean="0"/>
              <a:t>14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1295229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600E80-8E35-4BBE-BBFB-B04EACBC2D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63606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Італія – рекордсмен за кількістю об'єктів культурної спадщини ЮНЕСКО</a:t>
            </a:r>
            <a:endParaRPr lang="LID4096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Фотопутешествие по Италии - Город.томск.ру">
            <a:extLst>
              <a:ext uri="{FF2B5EF4-FFF2-40B4-BE49-F238E27FC236}">
                <a16:creationId xmlns:a16="http://schemas.microsoft.com/office/drawing/2014/main" id="{69EA229C-00EC-486C-8283-C2C3E3965D7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6773" y="1864311"/>
            <a:ext cx="5851692" cy="4388769"/>
          </a:xfrm>
          <a:prstGeom prst="rect">
            <a:avLst/>
          </a:prstGeom>
          <a:noFill/>
        </p:spPr>
      </p:pic>
      <p:pic>
        <p:nvPicPr>
          <p:cNvPr id="5" name="Picture 2" descr="European Capitals Pag. 6">
            <a:extLst>
              <a:ext uri="{FF2B5EF4-FFF2-40B4-BE49-F238E27FC236}">
                <a16:creationId xmlns:a16="http://schemas.microsoft.com/office/drawing/2014/main" id="{C02D6EA5-B5F8-4BEF-8874-73D2C522D0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96614" y="1832002"/>
            <a:ext cx="5894771" cy="4421078"/>
          </a:xfrm>
          <a:prstGeom prst="rect">
            <a:avLst/>
          </a:prstGeom>
          <a:noFill/>
        </p:spPr>
      </p:pic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87C890-40D0-4E05-A618-6A88384B2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9789C-5801-42C7-922E-63337F7BB2A4}" type="slidenum">
              <a:rPr lang="LID4096" smtClean="0"/>
              <a:t>15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3062693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E81D42-5500-4CC7-BD9A-C41CA55B9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Мілан. Театр Ла Скала </a:t>
            </a:r>
            <a:endParaRPr lang="LID4096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ИСКУШЕНИЕ ПО-ИТАЛЬЯНСКИ. Туристическая компания &quot;Mary Tour&quot;">
            <a:extLst>
              <a:ext uri="{FF2B5EF4-FFF2-40B4-BE49-F238E27FC236}">
                <a16:creationId xmlns:a16="http://schemas.microsoft.com/office/drawing/2014/main" id="{65325D8D-A79E-4636-976D-5549D7AAB4E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23295" y="2020972"/>
            <a:ext cx="6191250" cy="4067175"/>
          </a:xfrm>
          <a:prstGeom prst="rect">
            <a:avLst/>
          </a:prstGeom>
          <a:noFill/>
        </p:spPr>
      </p:pic>
      <p:pic>
        <p:nvPicPr>
          <p:cNvPr id="5" name="Picture 2" descr="http://photogallery.otpusk.uz/main.php?g2_view=core.DownloadItem&amp;g2_itemId=3814&amp;g2_serialNumber=2">
            <a:extLst>
              <a:ext uri="{FF2B5EF4-FFF2-40B4-BE49-F238E27FC236}">
                <a16:creationId xmlns:a16="http://schemas.microsoft.com/office/drawing/2014/main" id="{B43C5B04-55BE-4BE6-8E8E-1F9BCE753F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5949" y="2020971"/>
            <a:ext cx="5417508" cy="4067175"/>
          </a:xfrm>
          <a:prstGeom prst="rect">
            <a:avLst/>
          </a:prstGeom>
          <a:noFill/>
        </p:spPr>
      </p:pic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F1CD1BA-6F9A-48E1-AAEC-E77AFCC09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9789C-5801-42C7-922E-63337F7BB2A4}" type="slidenum">
              <a:rPr lang="LID4096" smtClean="0"/>
              <a:t>16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3233783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3721BA-D198-4F70-BD9D-03C788F8E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Неаполь </a:t>
            </a:r>
            <a:endParaRPr lang="LID4096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Events Startup Weekend Napoli">
            <a:extLst>
              <a:ext uri="{FF2B5EF4-FFF2-40B4-BE49-F238E27FC236}">
                <a16:creationId xmlns:a16="http://schemas.microsoft.com/office/drawing/2014/main" id="{4B0F6B10-E3A1-4534-A6FF-9D6D496E366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317" y="1852258"/>
            <a:ext cx="5801784" cy="4351338"/>
          </a:xfrm>
          <a:prstGeom prst="rect">
            <a:avLst/>
          </a:prstGeom>
          <a:noFill/>
        </p:spPr>
      </p:pic>
      <p:pic>
        <p:nvPicPr>
          <p:cNvPr id="5" name="Picture 2" descr="Fotoart красивые фото стран мира - италия Italy">
            <a:extLst>
              <a:ext uri="{FF2B5EF4-FFF2-40B4-BE49-F238E27FC236}">
                <a16:creationId xmlns:a16="http://schemas.microsoft.com/office/drawing/2014/main" id="{E7843069-3B83-4CE1-9539-BBF3345EE7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5901" y="1852258"/>
            <a:ext cx="5801784" cy="4351338"/>
          </a:xfrm>
          <a:prstGeom prst="rect">
            <a:avLst/>
          </a:prstGeom>
          <a:noFill/>
        </p:spPr>
      </p:pic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6AB7A22-D873-4E62-88F0-C2FA35791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9789C-5801-42C7-922E-63337F7BB2A4}" type="slidenum">
              <a:rPr lang="LID4096" smtClean="0"/>
              <a:t>17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2133943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0021B7-E31C-4415-94CA-0FDE23D09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127594" cy="1325563"/>
          </a:xfrm>
        </p:spPr>
        <p:txBody>
          <a:bodyPr/>
          <a:lstStyle/>
          <a:p>
            <a:pPr algn="ctr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Турін </a:t>
            </a:r>
            <a:endParaRPr lang="LID4096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Экскурсионный тур ИСПАНСКИЕ КАНИКУЛЫ">
            <a:extLst>
              <a:ext uri="{FF2B5EF4-FFF2-40B4-BE49-F238E27FC236}">
                <a16:creationId xmlns:a16="http://schemas.microsoft.com/office/drawing/2014/main" id="{412B35D9-C1AD-4AFA-AE7D-A07B6207DC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84997" y="1379972"/>
            <a:ext cx="5807003" cy="4603579"/>
          </a:xfrm>
          <a:prstGeom prst="rect">
            <a:avLst/>
          </a:prstGeom>
          <a:noFill/>
        </p:spPr>
      </p:pic>
      <p:pic>
        <p:nvPicPr>
          <p:cNvPr id="3074" name="Picture 2" descr="Турин ( Італія) - Все про місто, пам'ятки і фото Турина">
            <a:extLst>
              <a:ext uri="{FF2B5EF4-FFF2-40B4-BE49-F238E27FC236}">
                <a16:creationId xmlns:a16="http://schemas.microsoft.com/office/drawing/2014/main" id="{D6A2F9D3-D97B-4733-B137-98BF9F823C3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66" y="2673613"/>
            <a:ext cx="5884334" cy="3309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2E7301E-A691-49D2-AE52-3E8CE37A4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9789C-5801-42C7-922E-63337F7BB2A4}" type="slidenum">
              <a:rPr lang="LID4096" smtClean="0"/>
              <a:t>18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1506528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6B56CE-5202-4248-A65D-A3EF1FCFF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Генуя </a:t>
            </a:r>
            <a:endParaRPr lang="LID4096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Генуя НалеХке.ru Автостоп и путешествия. Вольные путешествия.">
            <a:extLst>
              <a:ext uri="{FF2B5EF4-FFF2-40B4-BE49-F238E27FC236}">
                <a16:creationId xmlns:a16="http://schemas.microsoft.com/office/drawing/2014/main" id="{3F1B8430-5D69-4D1C-9AFD-4A084DF8C34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63132" y="1863361"/>
            <a:ext cx="5132146" cy="3849109"/>
          </a:xfrm>
          <a:prstGeom prst="rect">
            <a:avLst/>
          </a:prstGeom>
          <a:noFill/>
        </p:spPr>
      </p:pic>
      <p:pic>
        <p:nvPicPr>
          <p:cNvPr id="5" name="Picture 2" descr="Классический Shine-Евротрип">
            <a:extLst>
              <a:ext uri="{FF2B5EF4-FFF2-40B4-BE49-F238E27FC236}">
                <a16:creationId xmlns:a16="http://schemas.microsoft.com/office/drawing/2014/main" id="{0A0E24E4-F7E7-4F13-AE0A-549232B398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52414" y="1863361"/>
            <a:ext cx="5790660" cy="3821837"/>
          </a:xfrm>
          <a:prstGeom prst="rect">
            <a:avLst/>
          </a:prstGeom>
          <a:noFill/>
        </p:spPr>
      </p:pic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8237C0A-A4CA-46FC-87F5-FC10CCE4B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9789C-5801-42C7-922E-63337F7BB2A4}" type="slidenum">
              <a:rPr lang="LID4096" smtClean="0"/>
              <a:t>19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633413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294746-5BBB-4D1C-9F2D-A9E712A79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4582" y="365125"/>
            <a:ext cx="4429217" cy="1774393"/>
          </a:xfrm>
        </p:spPr>
        <p:txBody>
          <a:bodyPr>
            <a:normAutofit fontScale="90000"/>
          </a:bodyPr>
          <a:lstStyle/>
          <a:p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Адміністративний устрій – 20 областей, у кожної – своя історія … і два анклави!</a:t>
            </a:r>
            <a:endParaRPr lang="LID4096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Полезная информация - Алмас-Экспо">
            <a:extLst>
              <a:ext uri="{FF2B5EF4-FFF2-40B4-BE49-F238E27FC236}">
                <a16:creationId xmlns:a16="http://schemas.microsoft.com/office/drawing/2014/main" id="{2A9411B8-8704-4C26-A730-37D06B7E84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7145" y="85229"/>
            <a:ext cx="5812534" cy="6687541"/>
          </a:xfrm>
          <a:prstGeom prst="rect">
            <a:avLst/>
          </a:prstGeom>
          <a:noFill/>
        </p:spPr>
      </p:pic>
      <p:pic>
        <p:nvPicPr>
          <p:cNvPr id="6146" name="Picture 2" descr="Історія Італії — Вікіпедія">
            <a:extLst>
              <a:ext uri="{FF2B5EF4-FFF2-40B4-BE49-F238E27FC236}">
                <a16:creationId xmlns:a16="http://schemas.microsoft.com/office/drawing/2014/main" id="{304B198C-E92A-40E8-9D5E-DBD76D9534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3084" y="2313732"/>
            <a:ext cx="2961443" cy="4253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AC8ABE1-13FF-460F-9FBB-A411F3AF6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9789C-5801-42C7-922E-63337F7BB2A4}" type="slidenum">
              <a:rPr lang="LID4096" smtClean="0"/>
              <a:t>2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1331085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92CB30-73BB-49FE-9B49-39159AE61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458592" cy="1325563"/>
          </a:xfrm>
        </p:spPr>
        <p:txBody>
          <a:bodyPr/>
          <a:lstStyle/>
          <a:p>
            <a:pPr algn="ctr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Флоренція </a:t>
            </a:r>
            <a:endParaRPr lang="LID4096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ar Hire Rome, Car Rental Rome Car Hire, AutoCarHire.com">
            <a:extLst>
              <a:ext uri="{FF2B5EF4-FFF2-40B4-BE49-F238E27FC236}">
                <a16:creationId xmlns:a16="http://schemas.microsoft.com/office/drawing/2014/main" id="{8023076C-148C-4A15-A759-451153F3354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5806" y="2583403"/>
            <a:ext cx="4370408" cy="3487028"/>
          </a:xfrm>
          <a:prstGeom prst="rect">
            <a:avLst/>
          </a:prstGeom>
          <a:noFill/>
        </p:spPr>
      </p:pic>
      <p:pic>
        <p:nvPicPr>
          <p:cNvPr id="4098" name="Picture 2" descr="ФЛОРЕНЦІЯ - Що цікавого? | Моя Європа">
            <a:extLst>
              <a:ext uri="{FF2B5EF4-FFF2-40B4-BE49-F238E27FC236}">
                <a16:creationId xmlns:a16="http://schemas.microsoft.com/office/drawing/2014/main" id="{ED79572F-2E19-4712-8F3E-70B42B2CD3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093" y="976544"/>
            <a:ext cx="7637101" cy="5093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53A92C3-F59D-4D23-A0C0-8E1654F9C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9789C-5801-42C7-922E-63337F7BB2A4}" type="slidenum">
              <a:rPr lang="LID4096" smtClean="0"/>
              <a:t>20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5221853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773131-6490-4A88-8677-E077A70E8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Венеція – легендарне місто на островах. Замість вулиць канали ….  </a:t>
            </a:r>
            <a:endParaRPr lang="LID4096" dirty="0"/>
          </a:p>
        </p:txBody>
      </p:sp>
      <p:pic>
        <p:nvPicPr>
          <p:cNvPr id="4" name="Picture 2" descr="Венеция - Италия - Страны - AATRAVEL.RU">
            <a:extLst>
              <a:ext uri="{FF2B5EF4-FFF2-40B4-BE49-F238E27FC236}">
                <a16:creationId xmlns:a16="http://schemas.microsoft.com/office/drawing/2014/main" id="{F51F4282-35C6-4D72-940A-165CAC66C32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9497" y="1799292"/>
            <a:ext cx="6388099" cy="4791074"/>
          </a:xfrm>
          <a:prstGeom prst="rect">
            <a:avLst/>
          </a:prstGeom>
          <a:noFill/>
        </p:spPr>
      </p:pic>
      <p:pic>
        <p:nvPicPr>
          <p:cNvPr id="5122" name="Picture 2" descr="Венеция. План-схема - Города - Каталог | Каталог векторных карт">
            <a:extLst>
              <a:ext uri="{FF2B5EF4-FFF2-40B4-BE49-F238E27FC236}">
                <a16:creationId xmlns:a16="http://schemas.microsoft.com/office/drawing/2014/main" id="{95A909BA-EF66-4B3F-8D51-7B42270785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704" y="1799292"/>
            <a:ext cx="4876800" cy="479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FFA72F6-FC0F-4C20-8141-D232C7AE4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9789C-5801-42C7-922E-63337F7BB2A4}" type="slidenum">
              <a:rPr lang="LID4096" smtClean="0"/>
              <a:t>21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341717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8A1EDA-5C41-4F85-A19F-271888A295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Венеція </a:t>
            </a:r>
            <a:endParaRPr lang="LID4096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beefeaters">
            <a:extLst>
              <a:ext uri="{FF2B5EF4-FFF2-40B4-BE49-F238E27FC236}">
                <a16:creationId xmlns:a16="http://schemas.microsoft.com/office/drawing/2014/main" id="{138B25AE-0B99-4B6E-BFC2-C43ACD3B8E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3497" y="2041863"/>
            <a:ext cx="6296680" cy="4074851"/>
          </a:xfrm>
          <a:prstGeom prst="rect">
            <a:avLst/>
          </a:prstGeom>
          <a:noFill/>
        </p:spPr>
      </p:pic>
      <p:pic>
        <p:nvPicPr>
          <p:cNvPr id="6" name="Picture 2" descr="Венеция">
            <a:extLst>
              <a:ext uri="{FF2B5EF4-FFF2-40B4-BE49-F238E27FC236}">
                <a16:creationId xmlns:a16="http://schemas.microsoft.com/office/drawing/2014/main" id="{10148A94-FEE1-44DC-8828-99E4DEB8B60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595367" y="2041863"/>
            <a:ext cx="5433136" cy="4074852"/>
          </a:xfrm>
          <a:prstGeom prst="rect">
            <a:avLst/>
          </a:prstGeom>
          <a:noFill/>
        </p:spPr>
      </p:pic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9589B64-3DCC-4A55-8ACB-85DC2E934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9789C-5801-42C7-922E-63337F7BB2A4}" type="slidenum">
              <a:rPr lang="LID4096" smtClean="0"/>
              <a:t>22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8158766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84486F-AD26-4AC7-A028-993558A482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816876" cy="1325563"/>
          </a:xfrm>
        </p:spPr>
        <p:txBody>
          <a:bodyPr/>
          <a:lstStyle/>
          <a:p>
            <a:r>
              <a:rPr lang="uk-UA" sz="4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Домашнє завдання:</a:t>
            </a:r>
            <a:endParaRPr lang="LID4096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21FFCC2-382F-4C30-81E8-1CB2524525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/>
          <a:lstStyle/>
          <a:p>
            <a:pPr marL="0" indent="0">
              <a:buNone/>
            </a:pPr>
            <a:r>
              <a:rPr lang="uk-UA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Опрацювати § 17, вивчити структуру економіки, нанесіть на контурну карту межі</a:t>
            </a: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країни-сусіди, моря, які омивають, острови (які їй належать і є на слайді 6).</a:t>
            </a:r>
          </a:p>
          <a:p>
            <a:pPr marL="0" indent="0">
              <a:buNone/>
            </a:pPr>
            <a:r>
              <a:rPr lang="uk-UA" b="1" dirty="0">
                <a:latin typeface="Times New Roman" panose="02020603050405020304" pitchFamily="18" charset="0"/>
              </a:rPr>
              <a:t>Можна презентації (для бажаючих) про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об'єкти культурної спадщини ЮНЕСКО в Італії!</a:t>
            </a:r>
            <a:endParaRPr lang="LID4096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9D3841B-B4E9-40AD-8C6A-A7CBA3A40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9789C-5801-42C7-922E-63337F7BB2A4}" type="slidenum">
              <a:rPr lang="LID4096" smtClean="0"/>
              <a:t>23</a:t>
            </a:fld>
            <a:endParaRPr lang="LID4096"/>
          </a:p>
        </p:txBody>
      </p:sp>
      <p:pic>
        <p:nvPicPr>
          <p:cNvPr id="5" name="Picture 2" descr="Пизанская башня Туризм маршруты">
            <a:extLst>
              <a:ext uri="{FF2B5EF4-FFF2-40B4-BE49-F238E27FC236}">
                <a16:creationId xmlns:a16="http://schemas.microsoft.com/office/drawing/2014/main" id="{694AA480-36B5-4DBD-A22B-C24577981D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71712" y="365125"/>
            <a:ext cx="5779219" cy="39461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848369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72A706-4664-4047-A10B-2DDDB8844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Ватикан – найвпливовіша теократична монархія</a:t>
            </a:r>
            <a:endParaRPr lang="LID4096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Ватикан, Италия - город-государство Ватикан, достопримечательности">
            <a:extLst>
              <a:ext uri="{FF2B5EF4-FFF2-40B4-BE49-F238E27FC236}">
                <a16:creationId xmlns:a16="http://schemas.microsoft.com/office/drawing/2014/main" id="{FC0E6566-5CC8-4375-A248-80D3F77DD2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741" y="2008022"/>
            <a:ext cx="6297112" cy="4090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F108732-073B-4EEF-A015-8C1952D82DE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347008" y="1953087"/>
            <a:ext cx="5651562" cy="4145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A68EF1B-DE8B-4F50-8FE1-74141DBF9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9789C-5801-42C7-922E-63337F7BB2A4}" type="slidenum">
              <a:rPr lang="LID4096" smtClean="0"/>
              <a:t>3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0416451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5EF47B-78B7-4051-8ADB-E8DF0928B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8544" y="365125"/>
            <a:ext cx="5805256" cy="1885596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Сан-Марино найстаріша у світі республіка!</a:t>
            </a:r>
            <a:endParaRPr lang="LID4096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Большая физическая карта Сан-Марино с дорогами и городами | Сан-Марино |  Европа | Maps of the World | Карты всех регионов, стран и территорий Мира">
            <a:extLst>
              <a:ext uri="{FF2B5EF4-FFF2-40B4-BE49-F238E27FC236}">
                <a16:creationId xmlns:a16="http://schemas.microsoft.com/office/drawing/2014/main" id="{D0C6E8CE-FE23-4DC2-91C4-FC685B92D6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88" y="118466"/>
            <a:ext cx="4674596" cy="662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93A6727-3A67-4FB3-BEFD-BF54181C942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279694" y="2250721"/>
            <a:ext cx="6410893" cy="448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B60A7EC-EC3F-4300-9039-1180C158D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9789C-5801-42C7-922E-63337F7BB2A4}" type="slidenum">
              <a:rPr lang="LID4096" smtClean="0"/>
              <a:t>4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0703443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400812-CBC1-4525-B2BC-7F459D8D4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4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Основні чинники, що визначають місце країни у МГПП</a:t>
            </a:r>
            <a:endParaRPr lang="LID4096" dirty="0"/>
          </a:p>
        </p:txBody>
      </p:sp>
      <p:pic>
        <p:nvPicPr>
          <p:cNvPr id="6" name="Picture 2" descr="ІТАЛІЯ - Сайт geografiamozil2!">
            <a:extLst>
              <a:ext uri="{FF2B5EF4-FFF2-40B4-BE49-F238E27FC236}">
                <a16:creationId xmlns:a16="http://schemas.microsoft.com/office/drawing/2014/main" id="{73110DEF-C4A8-456F-BE5B-978C62BF8AC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33" y="1690688"/>
            <a:ext cx="11916133" cy="2627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08A0B23-B097-42D4-92C5-88B2498AA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9789C-5801-42C7-922E-63337F7BB2A4}" type="slidenum">
              <a:rPr lang="LID4096" smtClean="0"/>
              <a:t>5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8278617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71AF89-3336-4CE6-BC73-0E49DB0A7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0878" y="365125"/>
            <a:ext cx="4092921" cy="1325563"/>
          </a:xfrm>
        </p:spPr>
        <p:txBody>
          <a:bodyPr/>
          <a:lstStyle/>
          <a:p>
            <a:endParaRPr lang="LID4096" dirty="0"/>
          </a:p>
        </p:txBody>
      </p:sp>
      <p:pic>
        <p:nvPicPr>
          <p:cNvPr id="4" name="Picture 2" descr="&quot;манганелла&quot;. Все новости, помеченные &quot;манганелла&quot; на Мета Н…">
            <a:extLst>
              <a:ext uri="{FF2B5EF4-FFF2-40B4-BE49-F238E27FC236}">
                <a16:creationId xmlns:a16="http://schemas.microsoft.com/office/drawing/2014/main" id="{A4D22B4C-BEB9-4C8C-9DAE-746C57DF39B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44031" y="383073"/>
            <a:ext cx="6132968" cy="6255626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244E0DD-F855-4E8A-8FD6-E4AD83EB8C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03526" y="3429000"/>
            <a:ext cx="5045110" cy="3209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Після землетрусу в Італії Апенніни опустилися на 40 см | Погода UA. Погода  на сьогодні і 5 днів">
            <a:extLst>
              <a:ext uri="{FF2B5EF4-FFF2-40B4-BE49-F238E27FC236}">
                <a16:creationId xmlns:a16="http://schemas.microsoft.com/office/drawing/2014/main" id="{0CAC15D0-76C2-4D6E-839E-77FBA52EB8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5219" y="365124"/>
            <a:ext cx="5123417" cy="2981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C2E66D4-A5BB-47D6-8857-28DB20FF2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9789C-5801-42C7-922E-63337F7BB2A4}" type="slidenum">
              <a:rPr lang="LID4096" smtClean="0"/>
              <a:t>6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4626748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A2CC5D-AF0D-4692-BD32-CE21DEA7E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ID4096"/>
          </a:p>
        </p:txBody>
      </p:sp>
      <p:pic>
        <p:nvPicPr>
          <p:cNvPr id="2050" name="Picture 2" descr="Капри (Италия) - исчерпывающий путеводитель по острову">
            <a:extLst>
              <a:ext uri="{FF2B5EF4-FFF2-40B4-BE49-F238E27FC236}">
                <a16:creationId xmlns:a16="http://schemas.microsoft.com/office/drawing/2014/main" id="{B4F083A6-B48C-4038-8B6D-9D35560F186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683" y="353762"/>
            <a:ext cx="9558186" cy="6171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7F702DB-A1EB-489D-A63F-480DDA499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9789C-5801-42C7-922E-63337F7BB2A4}" type="slidenum">
              <a:rPr lang="LID4096" smtClean="0"/>
              <a:t>7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3153940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A057DE-0D6E-4785-92B1-77CBCF198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3640" y="449497"/>
            <a:ext cx="4980160" cy="1241191"/>
          </a:xfrm>
        </p:spPr>
        <p:txBody>
          <a:bodyPr>
            <a:normAutofit/>
          </a:bodyPr>
          <a:lstStyle/>
          <a:p>
            <a:pPr algn="ctr"/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Розміщення і структура населення</a:t>
            </a:r>
            <a:endParaRPr lang="LID4096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6C41214F-D732-4464-A6C9-9D15E2CDE97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658"/>
          <a:stretch/>
        </p:blipFill>
        <p:spPr bwMode="auto">
          <a:xfrm>
            <a:off x="584830" y="449497"/>
            <a:ext cx="5788810" cy="5927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ІТАЛІЯ - Сайт geografiamozil2!">
            <a:extLst>
              <a:ext uri="{FF2B5EF4-FFF2-40B4-BE49-F238E27FC236}">
                <a16:creationId xmlns:a16="http://schemas.microsoft.com/office/drawing/2014/main" id="{A5ED4248-D837-46C1-A49E-0FFD987BD9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640" y="1727983"/>
            <a:ext cx="5278844" cy="4648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1097545-0C31-4C46-8412-123ECFF98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9789C-5801-42C7-922E-63337F7BB2A4}" type="slidenum">
              <a:rPr lang="LID4096" smtClean="0"/>
              <a:t>8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0738095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AE92D1-52D3-4C5B-AF08-A53E9DCCC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9239" y="365125"/>
            <a:ext cx="7288567" cy="1325563"/>
          </a:xfrm>
        </p:spPr>
        <p:txBody>
          <a:bodyPr/>
          <a:lstStyle/>
          <a:p>
            <a:pPr algn="ctr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економіки </a:t>
            </a:r>
            <a:endParaRPr lang="LID4096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4" descr="Італія - Підручник з Географії (рівень стандарту). 10 клас. Коберник - Нова  програма">
            <a:extLst>
              <a:ext uri="{FF2B5EF4-FFF2-40B4-BE49-F238E27FC236}">
                <a16:creationId xmlns:a16="http://schemas.microsoft.com/office/drawing/2014/main" id="{76BEE134-4488-4415-B68E-172D3C11301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3"/>
          <a:stretch/>
        </p:blipFill>
        <p:spPr bwMode="auto">
          <a:xfrm>
            <a:off x="4119239" y="2156567"/>
            <a:ext cx="7403977" cy="2392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ІТАЛІЯ - Сайт geografiamozil2!">
            <a:extLst>
              <a:ext uri="{FF2B5EF4-FFF2-40B4-BE49-F238E27FC236}">
                <a16:creationId xmlns:a16="http://schemas.microsoft.com/office/drawing/2014/main" id="{0F7905D4-A6EA-45A0-8195-7DF474FB86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705" y="372951"/>
            <a:ext cx="3350884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862B5EE-51BD-4BF5-AD0C-073CCDD17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9789C-5801-42C7-922E-63337F7BB2A4}" type="slidenum">
              <a:rPr lang="LID4096" smtClean="0"/>
              <a:t>9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28712719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343</Words>
  <Application>Microsoft Office PowerPoint</Application>
  <PresentationFormat>Широкоэкранный</PresentationFormat>
  <Paragraphs>92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Times New Roman</vt:lpstr>
      <vt:lpstr>Тема Office</vt:lpstr>
      <vt:lpstr>Італія. Основні чинники, що визначають місце країни у МГПП. Система розселення. Спеціалізація аграрного сектору. Характерні риси просторової організації господарства. Зовнішні економічні зв’язки. Міжнародні зв’язки.</vt:lpstr>
      <vt:lpstr>Адміністративний устрій – 20 областей, у кожної – своя історія … і два анклави!</vt:lpstr>
      <vt:lpstr>1. Ватикан – найвпливовіша теократична монархія</vt:lpstr>
      <vt:lpstr>2. Сан-Марино найстаріша у світі республіка!</vt:lpstr>
      <vt:lpstr>Основні чинники, що визначають місце країни у МГПП</vt:lpstr>
      <vt:lpstr>Презентация PowerPoint</vt:lpstr>
      <vt:lpstr>Презентация PowerPoint</vt:lpstr>
      <vt:lpstr>Розміщення і структура населення</vt:lpstr>
      <vt:lpstr>Структура економіки </vt:lpstr>
      <vt:lpstr>Презентация PowerPoint</vt:lpstr>
      <vt:lpstr>Зовнішні економічні зв’язки. Міжнародні зв’язки</vt:lpstr>
      <vt:lpstr>Характерні риси просторової організації господарства. Територіальні відмінності </vt:lpstr>
      <vt:lpstr>Презентация PowerPoint</vt:lpstr>
      <vt:lpstr>Рим </vt:lpstr>
      <vt:lpstr>Італія – рекордсмен за кількістю об'єктів культурної спадщини ЮНЕСКО</vt:lpstr>
      <vt:lpstr>Мілан. Театр Ла Скала </vt:lpstr>
      <vt:lpstr>Неаполь </vt:lpstr>
      <vt:lpstr>Турін </vt:lpstr>
      <vt:lpstr>Генуя </vt:lpstr>
      <vt:lpstr>Флоренція </vt:lpstr>
      <vt:lpstr>Венеція – легендарне місто на островах. Замість вулиць канали ….  </vt:lpstr>
      <vt:lpstr>Венеція </vt:lpstr>
      <vt:lpstr>Домашнє завдання: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Італія. Основні чинники, що визначають місце країни у МГПП. Система розселення. Спеціалізація аграрного сектору. Характерні риси просторової організації господарства. Зовнішні економічні зв’язки. Міжнародні зв’язки.</dc:title>
  <dc:creator>User</dc:creator>
  <cp:lastModifiedBy>User</cp:lastModifiedBy>
  <cp:revision>26</cp:revision>
  <dcterms:created xsi:type="dcterms:W3CDTF">2020-11-22T17:58:46Z</dcterms:created>
  <dcterms:modified xsi:type="dcterms:W3CDTF">2020-11-22T20:19:02Z</dcterms:modified>
</cp:coreProperties>
</file>