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0" r:id="rId14"/>
    <p:sldId id="266" r:id="rId15"/>
    <p:sldId id="272" r:id="rId16"/>
    <p:sldId id="273" r:id="rId17"/>
    <p:sldId id="278" r:id="rId18"/>
    <p:sldId id="274" r:id="rId19"/>
    <p:sldId id="269" r:id="rId20"/>
    <p:sldId id="271" r:id="rId21"/>
    <p:sldId id="275" r:id="rId22"/>
    <p:sldId id="27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526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07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788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04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739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058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94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410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5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06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84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76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09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016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79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62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707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814645-5B03-446C-A6FF-E2F12159046A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4DB047B-9BCB-4F97-884E-8DBF7B350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15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5566" y="-216453"/>
            <a:ext cx="7315200" cy="3255264"/>
          </a:xfrm>
        </p:spPr>
        <p:txBody>
          <a:bodyPr>
            <a:normAutofit/>
          </a:bodyPr>
          <a:lstStyle/>
          <a:p>
            <a:r>
              <a:rPr lang="uk-UA" sz="8000" dirty="0" smtClean="0"/>
              <a:t>СТРАХУВАННЯ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24851" y="4165279"/>
            <a:ext cx="7315200" cy="91440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Презентацію підготувала </a:t>
            </a:r>
            <a:r>
              <a:rPr lang="uk-UA" sz="2800" dirty="0" err="1" smtClean="0"/>
              <a:t>Несин</a:t>
            </a:r>
            <a:r>
              <a:rPr lang="uk-UA" sz="2800" dirty="0" smtClean="0"/>
              <a:t> Дарина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5984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36" y="214314"/>
            <a:ext cx="10018713" cy="1752599"/>
          </a:xfrm>
        </p:spPr>
        <p:txBody>
          <a:bodyPr>
            <a:normAutofit/>
          </a:bodyPr>
          <a:lstStyle/>
          <a:p>
            <a:r>
              <a:rPr lang="uk-UA" sz="5400" dirty="0"/>
              <a:t> </a:t>
            </a:r>
            <a:r>
              <a:rPr lang="uk-UA" sz="5400" dirty="0" smtClean="0"/>
              <a:t>Сучасний страховий ринок України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3935" y="2438399"/>
            <a:ext cx="4806596" cy="3124201"/>
          </a:xfrm>
        </p:spPr>
        <p:txBody>
          <a:bodyPr>
            <a:normAutofit/>
          </a:bodyPr>
          <a:lstStyle/>
          <a:p>
            <a:r>
              <a:rPr lang="ru-RU" dirty="0"/>
              <a:t>На </a:t>
            </a:r>
            <a:r>
              <a:rPr lang="ru-RU" dirty="0" err="1"/>
              <a:t>сьогоднішній</a:t>
            </a:r>
            <a:r>
              <a:rPr lang="ru-RU" dirty="0"/>
              <a:t> день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зареєстровано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</a:t>
            </a:r>
            <a:r>
              <a:rPr lang="ru-RU" dirty="0" smtClean="0"/>
              <a:t>350 </a:t>
            </a:r>
            <a:r>
              <a:rPr lang="ru-RU" dirty="0" err="1" smtClean="0"/>
              <a:t>страхових</a:t>
            </a:r>
            <a:r>
              <a:rPr lang="ru-RU" dirty="0" smtClean="0"/>
              <a:t> </a:t>
            </a:r>
            <a:r>
              <a:rPr lang="ru-RU" dirty="0" err="1"/>
              <a:t>компаній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531" y="2138148"/>
            <a:ext cx="5929168" cy="39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6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4060" y="0"/>
            <a:ext cx="10018713" cy="1752599"/>
          </a:xfrm>
        </p:spPr>
        <p:txBody>
          <a:bodyPr>
            <a:normAutofit/>
          </a:bodyPr>
          <a:lstStyle/>
          <a:p>
            <a:r>
              <a:rPr lang="uk-UA" sz="5400" dirty="0" smtClean="0"/>
              <a:t>Учасники страхового процесу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9217" y="2639703"/>
            <a:ext cx="6322209" cy="312420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1. </a:t>
            </a:r>
            <a:r>
              <a:rPr lang="ru-RU" b="1" i="1" dirty="0" smtClean="0"/>
              <a:t>Страховик </a:t>
            </a:r>
            <a:r>
              <a:rPr lang="ru-RU" dirty="0"/>
              <a:t>— </a:t>
            </a:r>
            <a:r>
              <a:rPr lang="ru-RU" dirty="0" err="1"/>
              <a:t>юридична</a:t>
            </a:r>
            <a:r>
              <a:rPr lang="ru-RU" dirty="0"/>
              <a:t> особа, яка </a:t>
            </a:r>
            <a:r>
              <a:rPr lang="ru-RU" dirty="0" err="1"/>
              <a:t>здійснює</a:t>
            </a:r>
            <a:r>
              <a:rPr lang="ru-RU" dirty="0"/>
              <a:t> </a:t>
            </a:r>
            <a:r>
              <a:rPr lang="ru-RU" dirty="0" err="1"/>
              <a:t>страхування</a:t>
            </a:r>
            <a:r>
              <a:rPr lang="ru-RU" dirty="0"/>
              <a:t> на </a:t>
            </a:r>
            <a:r>
              <a:rPr lang="ru-RU" dirty="0" err="1"/>
              <a:t>підставі</a:t>
            </a:r>
            <a:r>
              <a:rPr lang="ru-RU" dirty="0"/>
              <a:t> </a:t>
            </a:r>
            <a:r>
              <a:rPr lang="ru-RU" dirty="0" err="1"/>
              <a:t>отриманої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певних</a:t>
            </a:r>
            <a:r>
              <a:rPr lang="ru-RU" dirty="0"/>
              <a:t> </a:t>
            </a:r>
            <a:r>
              <a:rPr lang="ru-RU" dirty="0" err="1"/>
              <a:t>державних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 smtClean="0"/>
              <a:t>ліцензії</a:t>
            </a:r>
            <a:r>
              <a:rPr lang="ru-RU" dirty="0" smtClean="0"/>
              <a:t>. </a:t>
            </a:r>
          </a:p>
          <a:p>
            <a:r>
              <a:rPr lang="ru-RU" dirty="0" smtClean="0"/>
              <a:t>2. </a:t>
            </a:r>
            <a:r>
              <a:rPr lang="ru-RU" b="1" i="1" dirty="0" err="1" smtClean="0"/>
              <a:t>Страхувальник</a:t>
            </a:r>
            <a:r>
              <a:rPr lang="ru-RU" dirty="0" smtClean="0"/>
              <a:t> </a:t>
            </a:r>
            <a:r>
              <a:rPr lang="ru-RU" dirty="0"/>
              <a:t>— </a:t>
            </a:r>
            <a:r>
              <a:rPr lang="ru-RU" dirty="0" err="1"/>
              <a:t>юридична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фізична</a:t>
            </a:r>
            <a:r>
              <a:rPr lang="ru-RU" dirty="0"/>
              <a:t> особа, яка вступила в </a:t>
            </a:r>
            <a:r>
              <a:rPr lang="ru-RU" dirty="0" err="1"/>
              <a:t>страхові</a:t>
            </a:r>
            <a:r>
              <a:rPr lang="ru-RU" dirty="0"/>
              <a:t> </a:t>
            </a:r>
            <a:r>
              <a:rPr lang="ru-RU" dirty="0" err="1"/>
              <a:t>відносини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страховиком, </a:t>
            </a:r>
            <a:r>
              <a:rPr lang="ru-RU" dirty="0" err="1"/>
              <a:t>сплачує</a:t>
            </a:r>
            <a:r>
              <a:rPr lang="ru-RU" dirty="0"/>
              <a:t> </a:t>
            </a:r>
            <a:r>
              <a:rPr lang="ru-RU" dirty="0" err="1"/>
              <a:t>страхові</a:t>
            </a:r>
            <a:r>
              <a:rPr lang="ru-RU" dirty="0"/>
              <a:t> </a:t>
            </a:r>
            <a:r>
              <a:rPr lang="ru-RU" dirty="0" err="1"/>
              <a:t>внески</a:t>
            </a:r>
            <a:r>
              <a:rPr lang="ru-RU" dirty="0"/>
              <a:t> і </a:t>
            </a:r>
            <a:r>
              <a:rPr lang="ru-RU" dirty="0" err="1"/>
              <a:t>претендує</a:t>
            </a:r>
            <a:r>
              <a:rPr lang="ru-RU" dirty="0"/>
              <a:t> на </a:t>
            </a:r>
            <a:r>
              <a:rPr lang="ru-RU" dirty="0" err="1"/>
              <a:t>страхове</a:t>
            </a:r>
            <a:r>
              <a:rPr lang="ru-RU" dirty="0"/>
              <a:t> </a:t>
            </a:r>
            <a:r>
              <a:rPr lang="ru-RU" dirty="0" err="1"/>
              <a:t>відшкодування</a:t>
            </a:r>
            <a:r>
              <a:rPr lang="ru-RU" dirty="0"/>
              <a:t> </a:t>
            </a:r>
            <a:r>
              <a:rPr lang="ru-RU" dirty="0" err="1"/>
              <a:t>збитків</a:t>
            </a:r>
            <a:r>
              <a:rPr lang="ru-RU" dirty="0"/>
              <a:t> за </a:t>
            </a:r>
            <a:r>
              <a:rPr lang="ru-RU" dirty="0" err="1"/>
              <a:t>застрахованими</a:t>
            </a:r>
            <a:r>
              <a:rPr lang="ru-RU" dirty="0"/>
              <a:t> </a:t>
            </a:r>
            <a:r>
              <a:rPr lang="ru-RU" dirty="0" err="1"/>
              <a:t>подіями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212" y="2269402"/>
            <a:ext cx="4246334" cy="318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9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2991" y="2438399"/>
            <a:ext cx="5953720" cy="335280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3. </a:t>
            </a:r>
            <a:r>
              <a:rPr lang="ru-RU" b="1" i="1" dirty="0" err="1" smtClean="0"/>
              <a:t>Застрахований</a:t>
            </a:r>
            <a:r>
              <a:rPr lang="ru-RU" dirty="0" smtClean="0"/>
              <a:t> </a:t>
            </a:r>
            <a:r>
              <a:rPr lang="ru-RU" dirty="0"/>
              <a:t>— особа, яка </a:t>
            </a:r>
            <a:r>
              <a:rPr lang="ru-RU" dirty="0" err="1"/>
              <a:t>бере</a:t>
            </a:r>
            <a:r>
              <a:rPr lang="ru-RU" dirty="0"/>
              <a:t> участь в </a:t>
            </a:r>
            <a:r>
              <a:rPr lang="ru-RU" dirty="0" err="1"/>
              <a:t>особистому</a:t>
            </a:r>
            <a:r>
              <a:rPr lang="ru-RU" dirty="0"/>
              <a:t> </a:t>
            </a:r>
            <a:r>
              <a:rPr lang="ru-RU" dirty="0" err="1"/>
              <a:t>страхуванні</a:t>
            </a:r>
            <a:r>
              <a:rPr lang="ru-RU" dirty="0"/>
              <a:t>, </a:t>
            </a:r>
            <a:r>
              <a:rPr lang="ru-RU" dirty="0" err="1"/>
              <a:t>чиє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здоров'я</a:t>
            </a:r>
            <a:r>
              <a:rPr lang="ru-RU" dirty="0"/>
              <a:t> та </a:t>
            </a:r>
            <a:r>
              <a:rPr lang="ru-RU" dirty="0" err="1"/>
              <a:t>працездатність</a:t>
            </a:r>
            <a:r>
              <a:rPr lang="ru-RU" dirty="0"/>
              <a:t> </a:t>
            </a:r>
            <a:r>
              <a:rPr lang="ru-RU" dirty="0" err="1"/>
              <a:t>виступають</a:t>
            </a:r>
            <a:r>
              <a:rPr lang="ru-RU" dirty="0"/>
              <a:t> </a:t>
            </a:r>
            <a:r>
              <a:rPr lang="ru-RU" dirty="0" err="1"/>
              <a:t>об'єктом</a:t>
            </a:r>
            <a:r>
              <a:rPr lang="ru-RU" dirty="0"/>
              <a:t> страхового </a:t>
            </a:r>
            <a:r>
              <a:rPr lang="ru-RU" dirty="0" err="1"/>
              <a:t>захисту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застрахований</a:t>
            </a:r>
            <a:r>
              <a:rPr lang="ru-RU" dirty="0"/>
              <a:t> сам </a:t>
            </a:r>
            <a:r>
              <a:rPr lang="ru-RU" dirty="0" err="1"/>
              <a:t>сплачує</a:t>
            </a:r>
            <a:r>
              <a:rPr lang="ru-RU" dirty="0"/>
              <a:t> </a:t>
            </a:r>
            <a:r>
              <a:rPr lang="ru-RU" dirty="0" err="1"/>
              <a:t>страхові</a:t>
            </a:r>
            <a:r>
              <a:rPr lang="ru-RU" dirty="0"/>
              <a:t> </a:t>
            </a:r>
            <a:r>
              <a:rPr lang="ru-RU" dirty="0" err="1"/>
              <a:t>внески</a:t>
            </a:r>
            <a:r>
              <a:rPr lang="ru-RU" dirty="0"/>
              <a:t>, то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водночас</a:t>
            </a:r>
            <a:r>
              <a:rPr lang="ru-RU" dirty="0"/>
              <a:t> є і </a:t>
            </a:r>
            <a:r>
              <a:rPr lang="ru-RU" dirty="0" err="1"/>
              <a:t>страхувальником</a:t>
            </a:r>
            <a:r>
              <a:rPr lang="ru-RU" dirty="0"/>
              <a:t>. За </a:t>
            </a:r>
            <a:r>
              <a:rPr lang="ru-RU" dirty="0" err="1"/>
              <a:t>деякими</a:t>
            </a:r>
            <a:r>
              <a:rPr lang="ru-RU" dirty="0"/>
              <a:t> видами </a:t>
            </a:r>
            <a:r>
              <a:rPr lang="ru-RU" dirty="0" err="1"/>
              <a:t>особистого</a:t>
            </a:r>
            <a:r>
              <a:rPr lang="ru-RU" dirty="0"/>
              <a:t> </a:t>
            </a:r>
            <a:r>
              <a:rPr lang="ru-RU" dirty="0" err="1"/>
              <a:t>страхування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суб'єкти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не </a:t>
            </a:r>
            <a:r>
              <a:rPr lang="ru-RU" dirty="0" err="1"/>
              <a:t>збігатися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при </a:t>
            </a:r>
            <a:r>
              <a:rPr lang="ru-RU" dirty="0" err="1"/>
              <a:t>страхуванні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</a:t>
            </a:r>
            <a:r>
              <a:rPr lang="ru-RU" dirty="0" err="1"/>
              <a:t>страхувальниками</a:t>
            </a:r>
            <a:r>
              <a:rPr lang="ru-RU" dirty="0"/>
              <a:t> є батьки, а </a:t>
            </a:r>
            <a:r>
              <a:rPr lang="ru-RU" dirty="0" err="1"/>
              <a:t>застрахованими</a:t>
            </a:r>
            <a:r>
              <a:rPr lang="ru-RU" dirty="0"/>
              <a:t> — </a:t>
            </a:r>
            <a:r>
              <a:rPr lang="ru-RU" dirty="0" err="1"/>
              <a:t>діти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36" y="1460311"/>
            <a:ext cx="4670945" cy="399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385549"/>
            <a:ext cx="10018713" cy="1752599"/>
          </a:xfrm>
        </p:spPr>
        <p:txBody>
          <a:bodyPr>
            <a:normAutofit/>
          </a:bodyPr>
          <a:lstStyle/>
          <a:p>
            <a:r>
              <a:rPr lang="uk-UA" sz="5400" dirty="0" smtClean="0"/>
              <a:t>Об</a:t>
            </a:r>
            <a:r>
              <a:rPr lang="en-US" sz="5400" dirty="0" smtClean="0"/>
              <a:t>’</a:t>
            </a:r>
            <a:r>
              <a:rPr lang="uk-UA" sz="5400" dirty="0" err="1" smtClean="0"/>
              <a:t>єкти</a:t>
            </a:r>
            <a:r>
              <a:rPr lang="uk-UA" sz="5400" dirty="0" smtClean="0"/>
              <a:t> страхування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8401" y="2666999"/>
            <a:ext cx="6417744" cy="312420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b="1" i="1" dirty="0" err="1"/>
              <a:t>Об'є́кти</a:t>
            </a:r>
            <a:r>
              <a:rPr lang="ru-RU" sz="2800" b="1" i="1" dirty="0"/>
              <a:t> </a:t>
            </a:r>
            <a:r>
              <a:rPr lang="ru-RU" sz="2800" b="1" i="1" dirty="0" err="1" smtClean="0"/>
              <a:t>страхув́ання</a:t>
            </a:r>
            <a:r>
              <a:rPr lang="en-US" dirty="0" smtClean="0"/>
              <a:t>— </a:t>
            </a:r>
            <a:r>
              <a:rPr lang="ru-RU" dirty="0" err="1"/>
              <a:t>майнові</a:t>
            </a:r>
            <a:r>
              <a:rPr lang="ru-RU" dirty="0"/>
              <a:t> </a:t>
            </a:r>
            <a:r>
              <a:rPr lang="ru-RU" dirty="0" err="1"/>
              <a:t>інтереси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суперечать</a:t>
            </a:r>
            <a:r>
              <a:rPr lang="ru-RU" dirty="0"/>
              <a:t> </a:t>
            </a:r>
            <a:r>
              <a:rPr lang="ru-RU" dirty="0" err="1"/>
              <a:t>законодавству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, </a:t>
            </a:r>
            <a:r>
              <a:rPr lang="ru-RU" dirty="0" err="1" smtClean="0"/>
              <a:t>пов'язані</a:t>
            </a:r>
            <a:r>
              <a:rPr lang="ru-RU" dirty="0" smtClean="0"/>
              <a:t>:</a:t>
            </a:r>
          </a:p>
          <a:p>
            <a:r>
              <a:rPr lang="ru-RU" dirty="0" smtClean="0"/>
              <a:t>з </a:t>
            </a:r>
            <a:r>
              <a:rPr lang="ru-RU" dirty="0" err="1"/>
              <a:t>життям</a:t>
            </a:r>
            <a:r>
              <a:rPr lang="ru-RU" dirty="0"/>
              <a:t>, </a:t>
            </a:r>
            <a:r>
              <a:rPr lang="ru-RU" dirty="0" err="1"/>
              <a:t>здоров'ям</a:t>
            </a:r>
            <a:r>
              <a:rPr lang="ru-RU" dirty="0"/>
              <a:t>, </a:t>
            </a:r>
            <a:r>
              <a:rPr lang="ru-RU" dirty="0" err="1"/>
              <a:t>працездатністю</a:t>
            </a:r>
            <a:r>
              <a:rPr lang="ru-RU" dirty="0"/>
              <a:t> та </a:t>
            </a:r>
            <a:r>
              <a:rPr lang="ru-RU" dirty="0" err="1"/>
              <a:t>додатковою</a:t>
            </a:r>
            <a:r>
              <a:rPr lang="ru-RU" dirty="0"/>
              <a:t> </a:t>
            </a:r>
            <a:r>
              <a:rPr lang="ru-RU" dirty="0" err="1"/>
              <a:t>пенсією</a:t>
            </a:r>
            <a:r>
              <a:rPr lang="ru-RU" dirty="0"/>
              <a:t> </a:t>
            </a:r>
            <a:r>
              <a:rPr lang="ru-RU" dirty="0" err="1"/>
              <a:t>страхувальника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застрахованої</a:t>
            </a:r>
            <a:r>
              <a:rPr lang="ru-RU" dirty="0"/>
              <a:t> особи (</a:t>
            </a:r>
            <a:r>
              <a:rPr lang="ru-RU" dirty="0" err="1"/>
              <a:t>особисте</a:t>
            </a:r>
            <a:r>
              <a:rPr lang="ru-RU" dirty="0"/>
              <a:t> </a:t>
            </a:r>
            <a:r>
              <a:rPr lang="ru-RU" dirty="0" err="1"/>
              <a:t>страхування</a:t>
            </a:r>
            <a:r>
              <a:rPr lang="ru-RU" dirty="0"/>
              <a:t>);</a:t>
            </a:r>
          </a:p>
          <a:p>
            <a:r>
              <a:rPr lang="ru-RU" dirty="0"/>
              <a:t>з </a:t>
            </a:r>
            <a:r>
              <a:rPr lang="ru-RU" dirty="0" err="1"/>
              <a:t>володінням</a:t>
            </a:r>
            <a:r>
              <a:rPr lang="ru-RU" dirty="0"/>
              <a:t>, </a:t>
            </a:r>
            <a:r>
              <a:rPr lang="ru-RU" dirty="0" err="1"/>
              <a:t>користуванням</a:t>
            </a:r>
            <a:r>
              <a:rPr lang="ru-RU" dirty="0"/>
              <a:t> і </a:t>
            </a:r>
            <a:r>
              <a:rPr lang="ru-RU" dirty="0" err="1"/>
              <a:t>розпорядженням</a:t>
            </a:r>
            <a:r>
              <a:rPr lang="ru-RU" dirty="0"/>
              <a:t> </a:t>
            </a:r>
            <a:r>
              <a:rPr lang="ru-RU" dirty="0" err="1"/>
              <a:t>майном</a:t>
            </a:r>
            <a:r>
              <a:rPr lang="ru-RU" dirty="0"/>
              <a:t> (</a:t>
            </a:r>
            <a:r>
              <a:rPr lang="ru-RU" dirty="0" err="1"/>
              <a:t>майнове</a:t>
            </a:r>
            <a:r>
              <a:rPr lang="ru-RU" dirty="0"/>
              <a:t> </a:t>
            </a:r>
            <a:r>
              <a:rPr lang="ru-RU" dirty="0" err="1"/>
              <a:t>страхування</a:t>
            </a:r>
            <a:r>
              <a:rPr lang="ru-RU" dirty="0"/>
              <a:t>);</a:t>
            </a:r>
          </a:p>
          <a:p>
            <a:r>
              <a:rPr lang="ru-RU" dirty="0"/>
              <a:t>з </a:t>
            </a:r>
            <a:r>
              <a:rPr lang="ru-RU" dirty="0" err="1"/>
              <a:t>відшкодуванням</a:t>
            </a:r>
            <a:r>
              <a:rPr lang="ru-RU" dirty="0"/>
              <a:t> </a:t>
            </a:r>
            <a:r>
              <a:rPr lang="ru-RU" dirty="0" err="1"/>
              <a:t>страхувальником</a:t>
            </a:r>
            <a:r>
              <a:rPr lang="ru-RU" dirty="0"/>
              <a:t> </a:t>
            </a:r>
            <a:r>
              <a:rPr lang="ru-RU" dirty="0" err="1"/>
              <a:t>заподіяної</a:t>
            </a:r>
            <a:r>
              <a:rPr lang="ru-RU" dirty="0"/>
              <a:t> ним </a:t>
            </a:r>
            <a:r>
              <a:rPr lang="ru-RU" dirty="0" err="1"/>
              <a:t>шкоди</a:t>
            </a:r>
            <a:r>
              <a:rPr lang="ru-RU" dirty="0"/>
              <a:t> </a:t>
            </a:r>
            <a:r>
              <a:rPr lang="ru-RU" dirty="0" err="1"/>
              <a:t>особі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майну,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шкоди</a:t>
            </a:r>
            <a:r>
              <a:rPr lang="ru-RU" dirty="0"/>
              <a:t>, </a:t>
            </a:r>
            <a:r>
              <a:rPr lang="ru-RU" dirty="0" err="1"/>
              <a:t>заподіяної</a:t>
            </a:r>
            <a:r>
              <a:rPr lang="ru-RU" dirty="0"/>
              <a:t> </a:t>
            </a:r>
            <a:r>
              <a:rPr lang="ru-RU" dirty="0" err="1"/>
              <a:t>юридичній</a:t>
            </a:r>
            <a:r>
              <a:rPr lang="ru-RU" dirty="0"/>
              <a:t> </a:t>
            </a:r>
            <a:r>
              <a:rPr lang="ru-RU" dirty="0" err="1"/>
              <a:t>особі</a:t>
            </a:r>
            <a:r>
              <a:rPr lang="ru-RU" dirty="0"/>
              <a:t> (</a:t>
            </a:r>
            <a:r>
              <a:rPr lang="ru-RU" dirty="0" err="1"/>
              <a:t>страхування</a:t>
            </a:r>
            <a:r>
              <a:rPr lang="ru-RU" dirty="0"/>
              <a:t> </a:t>
            </a:r>
            <a:r>
              <a:rPr lang="ru-RU" dirty="0" err="1"/>
              <a:t>відповідальності</a:t>
            </a:r>
            <a:r>
              <a:rPr lang="ru-RU" dirty="0"/>
              <a:t>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138148"/>
            <a:ext cx="48768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dirty="0" smtClean="0"/>
              <a:t>Класифікація страхування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2666999"/>
            <a:ext cx="5134854" cy="3124201"/>
          </a:xfrm>
        </p:spPr>
        <p:txBody>
          <a:bodyPr/>
          <a:lstStyle/>
          <a:p>
            <a:pPr marL="0" indent="0">
              <a:buNone/>
            </a:pPr>
            <a:r>
              <a:rPr lang="uk-UA" sz="3200" b="1" dirty="0" smtClean="0"/>
              <a:t>І. За формами проведення: </a:t>
            </a:r>
          </a:p>
          <a:p>
            <a:pPr marL="457200" indent="-457200">
              <a:buAutoNum type="arabicPeriod"/>
            </a:pPr>
            <a:r>
              <a:rPr lang="uk-UA" b="1" i="1" dirty="0" smtClean="0"/>
              <a:t>Добровільне</a:t>
            </a:r>
            <a:r>
              <a:rPr lang="uk-UA" dirty="0" smtClean="0"/>
              <a:t> (з власної ініціативи страхувальника);</a:t>
            </a:r>
          </a:p>
          <a:p>
            <a:pPr marL="457200" indent="-457200">
              <a:buAutoNum type="arabicPeriod"/>
            </a:pPr>
            <a:r>
              <a:rPr lang="uk-UA" b="1" i="1" dirty="0" err="1" smtClean="0"/>
              <a:t>Обов</a:t>
            </a:r>
            <a:r>
              <a:rPr lang="en-US" b="1" i="1" dirty="0" smtClean="0"/>
              <a:t>’</a:t>
            </a:r>
            <a:r>
              <a:rPr lang="uk-UA" b="1" i="1" dirty="0" err="1" smtClean="0"/>
              <a:t>язкове</a:t>
            </a:r>
            <a:r>
              <a:rPr lang="uk-UA" i="1" dirty="0" smtClean="0"/>
              <a:t> 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uk-UA" dirty="0" smtClean="0"/>
              <a:t>зумовлено законодавством</a:t>
            </a:r>
            <a:r>
              <a:rPr lang="uk-UA" dirty="0" smtClean="0"/>
              <a:t>).</a:t>
            </a:r>
            <a:endParaRPr lang="ru-RU" dirty="0"/>
          </a:p>
        </p:txBody>
      </p:sp>
      <p:pic>
        <p:nvPicPr>
          <p:cNvPr id="1026" name="Picture 2" descr="https://konspekta.net/studopediainfo/baza2/1547575233840.files/image00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618" y="2100261"/>
            <a:ext cx="5211406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48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dirty="0" smtClean="0"/>
              <a:t>ІІ. За сферами діяльності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484310" y="1937983"/>
            <a:ext cx="5107559" cy="385321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uk-UA" b="1" i="1" dirty="0" smtClean="0"/>
              <a:t>Страхування життя </a:t>
            </a:r>
            <a:r>
              <a:rPr lang="uk-UA" dirty="0" smtClean="0"/>
              <a:t>(</a:t>
            </a:r>
            <a:r>
              <a:rPr lang="en-US" dirty="0" smtClean="0"/>
              <a:t>LIFE)</a:t>
            </a:r>
            <a:r>
              <a:rPr lang="uk-UA" dirty="0" smtClean="0"/>
              <a:t> – внесені кошти накопичуються;</a:t>
            </a:r>
            <a:endParaRPr lang="en-US" dirty="0" smtClean="0"/>
          </a:p>
          <a:p>
            <a:pPr marL="457200" indent="-457200">
              <a:buAutoNum type="arabicPeriod"/>
            </a:pPr>
            <a:r>
              <a:rPr lang="uk-UA" b="1" i="1" dirty="0" smtClean="0"/>
              <a:t>Загальне (ризикове) страхування </a:t>
            </a:r>
            <a:r>
              <a:rPr lang="uk-UA" dirty="0" smtClean="0"/>
              <a:t>(</a:t>
            </a:r>
            <a:r>
              <a:rPr lang="en-US" dirty="0" smtClean="0"/>
              <a:t>NON</a:t>
            </a:r>
            <a:r>
              <a:rPr lang="uk-UA" dirty="0" smtClean="0"/>
              <a:t> </a:t>
            </a:r>
            <a:r>
              <a:rPr lang="en-US" dirty="0" smtClean="0"/>
              <a:t>LIFE)</a:t>
            </a:r>
            <a:r>
              <a:rPr lang="uk-UA" dirty="0" smtClean="0"/>
              <a:t> – внесені премії «згорають», якщо страхова подія не відбулася протягом періоду.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507" y="2438399"/>
            <a:ext cx="3207224" cy="262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0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12594"/>
            <a:ext cx="10018713" cy="1752599"/>
          </a:xfrm>
        </p:spPr>
        <p:txBody>
          <a:bodyPr>
            <a:normAutofit/>
          </a:bodyPr>
          <a:lstStyle/>
          <a:p>
            <a:r>
              <a:rPr lang="uk-UA" sz="5400" dirty="0" smtClean="0"/>
              <a:t>ІІІ. За галузями страхування: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2048" y="2503226"/>
            <a:ext cx="6076550" cy="312420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uk-UA" b="1" i="1" dirty="0" smtClean="0"/>
              <a:t>Особисте страхування </a:t>
            </a:r>
            <a:r>
              <a:rPr lang="uk-UA" dirty="0" smtClean="0"/>
              <a:t>(від нещасних випадків, медичне, страхування життя, пенсійне);</a:t>
            </a:r>
          </a:p>
          <a:p>
            <a:pPr marL="457200" indent="-457200">
              <a:buAutoNum type="arabicPeriod"/>
            </a:pPr>
            <a:r>
              <a:rPr lang="uk-UA" b="1" i="1" dirty="0" smtClean="0"/>
              <a:t>Майнове страхування </a:t>
            </a:r>
            <a:r>
              <a:rPr lang="uk-UA" dirty="0" smtClean="0"/>
              <a:t>(житло, майно, транспорт, бізнес, обладнання, коштовні речі);</a:t>
            </a:r>
          </a:p>
          <a:p>
            <a:pPr marL="457200" indent="-457200">
              <a:buAutoNum type="arabicPeriod"/>
            </a:pPr>
            <a:r>
              <a:rPr lang="uk-UA" b="1" i="1" dirty="0" smtClean="0"/>
              <a:t>Страхування відповідальності </a:t>
            </a:r>
            <a:r>
              <a:rPr lang="uk-UA" dirty="0" smtClean="0"/>
              <a:t>(у разі збитків з вини застрахованого оплату здійснює страхова компанія).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598" y="2435415"/>
            <a:ext cx="5107219" cy="319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0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ультфільм  'Ідея страхування життя'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3163" cy="6858001"/>
          </a:xfrm>
        </p:spPr>
      </p:pic>
    </p:spTree>
    <p:extLst>
      <p:ext uri="{BB962C8B-B14F-4D97-AF65-F5344CB8AC3E}">
        <p14:creationId xmlns:p14="http://schemas.microsoft.com/office/powerpoint/2010/main" val="262089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112594"/>
            <a:ext cx="10018713" cy="1752599"/>
          </a:xfrm>
        </p:spPr>
        <p:txBody>
          <a:bodyPr>
            <a:normAutofit/>
          </a:bodyPr>
          <a:lstStyle/>
          <a:p>
            <a:r>
              <a:rPr lang="en-US" sz="5400" dirty="0" smtClean="0"/>
              <a:t>IV. </a:t>
            </a:r>
            <a:r>
              <a:rPr lang="uk-UA" sz="5400" dirty="0" smtClean="0"/>
              <a:t>За організаційно-правовою формою страховика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4060" y="2503225"/>
            <a:ext cx="4466114" cy="3124201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uk-UA" sz="2800" dirty="0" smtClean="0"/>
              <a:t>Комерційне страхування;</a:t>
            </a:r>
          </a:p>
          <a:p>
            <a:pPr marL="457200" indent="-457200">
              <a:buAutoNum type="arabicPeriod"/>
            </a:pPr>
            <a:r>
              <a:rPr lang="uk-UA" sz="2800" dirty="0" smtClean="0"/>
              <a:t>Взаємне страхування;</a:t>
            </a:r>
          </a:p>
          <a:p>
            <a:pPr marL="457200" indent="-457200">
              <a:buAutoNum type="arabicPeriod"/>
            </a:pPr>
            <a:r>
              <a:rPr lang="uk-UA" sz="2800" dirty="0" smtClean="0"/>
              <a:t>Державне страхування.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913" y="2392898"/>
            <a:ext cx="5039578" cy="334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2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рограма накопичувального страхування життя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8260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36" y="0"/>
            <a:ext cx="10018713" cy="1752599"/>
          </a:xfrm>
        </p:spPr>
        <p:txBody>
          <a:bodyPr>
            <a:normAutofit/>
          </a:bodyPr>
          <a:lstStyle/>
          <a:p>
            <a:r>
              <a:rPr lang="uk-UA" sz="5400" dirty="0" smtClean="0"/>
              <a:t>Що ж таке страхування?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0663" y="2380396"/>
            <a:ext cx="9734149" cy="3124201"/>
          </a:xfrm>
        </p:spPr>
        <p:txBody>
          <a:bodyPr/>
          <a:lstStyle/>
          <a:p>
            <a:r>
              <a:rPr lang="ru-RU" b="1" i="1" dirty="0" err="1"/>
              <a:t>Страхува́ння</a:t>
            </a:r>
            <a:r>
              <a:rPr lang="ru-RU" dirty="0"/>
              <a:t> — одна з форм </a:t>
            </a:r>
            <a:r>
              <a:rPr lang="ru-RU" dirty="0" err="1"/>
              <a:t>охорони</a:t>
            </a:r>
            <a:r>
              <a:rPr lang="ru-RU" dirty="0"/>
              <a:t> </a:t>
            </a:r>
            <a:r>
              <a:rPr lang="ru-RU" dirty="0" err="1"/>
              <a:t>майнових</a:t>
            </a:r>
            <a:r>
              <a:rPr lang="ru-RU" dirty="0"/>
              <a:t> й </a:t>
            </a:r>
            <a:r>
              <a:rPr lang="ru-RU" dirty="0" err="1"/>
              <a:t>особистих</a:t>
            </a:r>
            <a:r>
              <a:rPr lang="ru-RU" dirty="0"/>
              <a:t> </a:t>
            </a:r>
            <a:r>
              <a:rPr lang="ru-RU" dirty="0" err="1"/>
              <a:t>інтересів</a:t>
            </a:r>
            <a:r>
              <a:rPr lang="ru-RU" dirty="0"/>
              <a:t> </a:t>
            </a:r>
            <a:r>
              <a:rPr lang="ru-RU" dirty="0" err="1"/>
              <a:t>застрахованих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сплачують</a:t>
            </a:r>
            <a:r>
              <a:rPr lang="ru-RU" dirty="0"/>
              <a:t> </a:t>
            </a:r>
            <a:r>
              <a:rPr lang="ru-RU" dirty="0" err="1"/>
              <a:t>внески</a:t>
            </a:r>
            <a:r>
              <a:rPr lang="ru-RU" dirty="0"/>
              <a:t> </a:t>
            </a:r>
            <a:r>
              <a:rPr lang="ru-RU" dirty="0" smtClean="0"/>
              <a:t>до </a:t>
            </a:r>
            <a:r>
              <a:rPr lang="ru-RU" dirty="0" err="1"/>
              <a:t>страхових</a:t>
            </a:r>
            <a:r>
              <a:rPr lang="ru-RU" dirty="0"/>
              <a:t> </a:t>
            </a:r>
            <a:r>
              <a:rPr lang="ru-RU" dirty="0" err="1"/>
              <a:t>організацій</a:t>
            </a:r>
            <a:r>
              <a:rPr lang="ru-RU" dirty="0"/>
              <a:t> і </a:t>
            </a:r>
            <a:r>
              <a:rPr lang="ru-RU" dirty="0" err="1"/>
              <a:t>дістають</a:t>
            </a:r>
            <a:r>
              <a:rPr lang="ru-RU" dirty="0"/>
              <a:t> </a:t>
            </a:r>
            <a:r>
              <a:rPr lang="ru-RU" dirty="0" err="1"/>
              <a:t>відшкодування</a:t>
            </a:r>
            <a:r>
              <a:rPr lang="ru-RU" dirty="0"/>
              <a:t> </a:t>
            </a:r>
            <a:r>
              <a:rPr lang="ru-RU" dirty="0" err="1"/>
              <a:t>втрат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виникають</a:t>
            </a:r>
            <a:r>
              <a:rPr lang="ru-RU" dirty="0"/>
              <a:t> </a:t>
            </a:r>
            <a:r>
              <a:rPr lang="ru-RU" dirty="0" smtClean="0"/>
              <a:t>у </a:t>
            </a:r>
            <a:r>
              <a:rPr lang="ru-RU" dirty="0" err="1" smtClean="0"/>
              <a:t>наслідок</a:t>
            </a:r>
            <a:r>
              <a:rPr lang="ru-RU" dirty="0" smtClean="0"/>
              <a:t> </a:t>
            </a:r>
            <a:r>
              <a:rPr lang="ru-RU" dirty="0" err="1" smtClean="0"/>
              <a:t>подій</a:t>
            </a:r>
            <a:r>
              <a:rPr lang="ru-RU" dirty="0" smtClean="0"/>
              <a:t> 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завдають</a:t>
            </a:r>
            <a:r>
              <a:rPr lang="ru-RU" dirty="0" smtClean="0"/>
              <a:t> </a:t>
            </a:r>
            <a:r>
              <a:rPr lang="ru-RU" dirty="0" err="1" smtClean="0"/>
              <a:t>збитків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Термін</a:t>
            </a:r>
            <a:r>
              <a:rPr lang="ru-RU" b="1" dirty="0" smtClean="0"/>
              <a:t> </a:t>
            </a:r>
            <a:r>
              <a:rPr lang="ru-RU" b="1" i="1" dirty="0" smtClean="0"/>
              <a:t>«</a:t>
            </a:r>
            <a:r>
              <a:rPr lang="ru-RU" b="1" i="1" dirty="0" err="1" smtClean="0"/>
              <a:t>страхування</a:t>
            </a:r>
            <a:r>
              <a:rPr lang="ru-RU" b="1" i="1" dirty="0" smtClean="0"/>
              <a:t>»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/>
              <a:t>латинське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. </a:t>
            </a:r>
            <a:r>
              <a:rPr lang="ru-RU" dirty="0" smtClean="0"/>
              <a:t>В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smtClean="0"/>
              <a:t>– </a:t>
            </a:r>
            <a:r>
              <a:rPr lang="ru-RU" dirty="0"/>
              <a:t>слова “</a:t>
            </a:r>
            <a:r>
              <a:rPr lang="en-US" dirty="0"/>
              <a:t>se</a:t>
            </a:r>
            <a:r>
              <a:rPr lang="ru-RU" dirty="0"/>
              <a:t>е</a:t>
            </a:r>
            <a:r>
              <a:rPr lang="en-US" dirty="0"/>
              <a:t>c</a:t>
            </a:r>
            <a:r>
              <a:rPr lang="ru-RU" dirty="0"/>
              <a:t>е</a:t>
            </a:r>
            <a:r>
              <a:rPr lang="en-US" dirty="0" err="1"/>
              <a:t>rus</a:t>
            </a:r>
            <a:r>
              <a:rPr lang="en-US" dirty="0"/>
              <a:t>” </a:t>
            </a:r>
            <a:r>
              <a:rPr lang="ru-RU" dirty="0"/>
              <a:t>і “</a:t>
            </a:r>
            <a:r>
              <a:rPr lang="en-US" dirty="0"/>
              <a:t>sine </a:t>
            </a:r>
            <a:r>
              <a:rPr lang="ru-RU" dirty="0"/>
              <a:t>с</a:t>
            </a:r>
            <a:r>
              <a:rPr lang="en-US" dirty="0" err="1"/>
              <a:t>ura</a:t>
            </a:r>
            <a:r>
              <a:rPr lang="en-US" dirty="0"/>
              <a:t>”,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означають</a:t>
            </a:r>
            <a:r>
              <a:rPr lang="ru-RU" dirty="0"/>
              <a:t> “</a:t>
            </a:r>
            <a:r>
              <a:rPr lang="ru-RU" dirty="0" err="1"/>
              <a:t>безтурботний</a:t>
            </a:r>
            <a:r>
              <a:rPr lang="ru-RU" dirty="0" smtClean="0"/>
              <a:t>”. Таким </a:t>
            </a:r>
            <a:r>
              <a:rPr lang="ru-RU" dirty="0"/>
              <a:t>чином, </a:t>
            </a:r>
            <a:r>
              <a:rPr lang="ru-RU" dirty="0" err="1"/>
              <a:t>страхування</a:t>
            </a:r>
            <a:r>
              <a:rPr lang="ru-RU" dirty="0"/>
              <a:t>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поняття</a:t>
            </a:r>
            <a:r>
              <a:rPr lang="ru-RU" dirty="0"/>
              <a:t>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небезпеки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438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358254"/>
            <a:ext cx="10018713" cy="1752599"/>
          </a:xfrm>
        </p:spPr>
        <p:txBody>
          <a:bodyPr>
            <a:normAutofit/>
          </a:bodyPr>
          <a:lstStyle/>
          <a:p>
            <a:r>
              <a:rPr lang="uk-UA" sz="5400" dirty="0" smtClean="0"/>
              <a:t>Критерії для вибору страхової компанії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992" y="2524835"/>
            <a:ext cx="6182436" cy="3725839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Надійність</a:t>
            </a:r>
            <a:r>
              <a:rPr lang="ru-RU" dirty="0"/>
              <a:t> </a:t>
            </a:r>
            <a:r>
              <a:rPr lang="ru-RU" dirty="0" err="1"/>
              <a:t>страхової</a:t>
            </a:r>
            <a:r>
              <a:rPr lang="ru-RU" dirty="0"/>
              <a:t> </a:t>
            </a:r>
            <a:r>
              <a:rPr lang="ru-RU" dirty="0" err="1" smtClean="0"/>
              <a:t>компанії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err="1"/>
              <a:t>Відкритість</a:t>
            </a:r>
            <a:r>
              <a:rPr lang="ru-RU" dirty="0"/>
              <a:t> </a:t>
            </a:r>
            <a:r>
              <a:rPr lang="ru-RU" dirty="0" err="1"/>
              <a:t>страхової</a:t>
            </a:r>
            <a:r>
              <a:rPr lang="ru-RU" dirty="0"/>
              <a:t> </a:t>
            </a:r>
            <a:r>
              <a:rPr lang="ru-RU" dirty="0" err="1" smtClean="0"/>
              <a:t>компанії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err="1"/>
              <a:t>Відгуки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 та </a:t>
            </a:r>
            <a:r>
              <a:rPr lang="ru-RU" dirty="0" err="1" smtClean="0"/>
              <a:t>партнерів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err="1"/>
              <a:t>Цінова</a:t>
            </a:r>
            <a:r>
              <a:rPr lang="ru-RU" dirty="0"/>
              <a:t> </a:t>
            </a:r>
            <a:r>
              <a:rPr lang="ru-RU" dirty="0" err="1" smtClean="0"/>
              <a:t>політика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 smtClean="0"/>
              <a:t>страхування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 smtClean="0"/>
              <a:t>сервісу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err="1" smtClean="0"/>
              <a:t>Гарний</a:t>
            </a:r>
            <a:r>
              <a:rPr lang="ru-RU" dirty="0" smtClean="0"/>
              <a:t>  </a:t>
            </a:r>
            <a:r>
              <a:rPr lang="ru-RU" dirty="0" err="1" smtClean="0"/>
              <a:t>асистанс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врегулювання</a:t>
            </a:r>
            <a:r>
              <a:rPr lang="ru-RU" dirty="0" smtClean="0"/>
              <a:t> </a:t>
            </a:r>
            <a:r>
              <a:rPr lang="ru-RU" dirty="0" err="1" smtClean="0"/>
              <a:t>наслідків</a:t>
            </a:r>
            <a:r>
              <a:rPr lang="ru-RU" dirty="0" smtClean="0"/>
              <a:t> </a:t>
            </a:r>
            <a:r>
              <a:rPr lang="ru-RU" dirty="0" err="1" smtClean="0"/>
              <a:t>страхових</a:t>
            </a:r>
            <a:r>
              <a:rPr lang="ru-RU" dirty="0" smtClean="0"/>
              <a:t> </a:t>
            </a:r>
            <a:r>
              <a:rPr lang="ru-RU" dirty="0" err="1" smtClean="0"/>
              <a:t>подій</a:t>
            </a:r>
            <a:r>
              <a:rPr lang="ru-RU" dirty="0" smtClean="0"/>
              <a:t>);</a:t>
            </a:r>
            <a:endParaRPr lang="ru-RU" dirty="0"/>
          </a:p>
          <a:p>
            <a:r>
              <a:rPr lang="ru-RU" dirty="0" err="1"/>
              <a:t>Філіальна</a:t>
            </a:r>
            <a:r>
              <a:rPr lang="ru-RU" dirty="0"/>
              <a:t> мережа і </a:t>
            </a:r>
            <a:r>
              <a:rPr lang="ru-RU" dirty="0" err="1"/>
              <a:t>територіальна</a:t>
            </a:r>
            <a:r>
              <a:rPr lang="ru-RU" dirty="0"/>
              <a:t> </a:t>
            </a:r>
            <a:r>
              <a:rPr lang="ru-RU" dirty="0" err="1" smtClean="0"/>
              <a:t>близькість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428" y="2347069"/>
            <a:ext cx="4933524" cy="408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айбільш дивні страхові випадк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347"/>
          </a:xfrm>
        </p:spPr>
      </p:pic>
    </p:spTree>
    <p:extLst>
      <p:ext uri="{BB962C8B-B14F-4D97-AF65-F5344CB8AC3E}">
        <p14:creationId xmlns:p14="http://schemas.microsoft.com/office/powerpoint/2010/main" val="403392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09" y="2091519"/>
            <a:ext cx="10018713" cy="1752599"/>
          </a:xfrm>
        </p:spPr>
        <p:txBody>
          <a:bodyPr>
            <a:normAutofit/>
          </a:bodyPr>
          <a:lstStyle/>
          <a:p>
            <a:r>
              <a:rPr lang="uk-UA" sz="9600" dirty="0" smtClean="0"/>
              <a:t>Дякую за увагу!</a:t>
            </a:r>
            <a:endParaRPr lang="ru-RU" sz="9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562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537" y="-311465"/>
            <a:ext cx="10018713" cy="1752599"/>
          </a:xfrm>
        </p:spPr>
        <p:txBody>
          <a:bodyPr>
            <a:normAutofit/>
          </a:bodyPr>
          <a:lstStyle/>
          <a:p>
            <a:r>
              <a:rPr lang="ru-RU" sz="5400" dirty="0" err="1"/>
              <a:t>Історія</a:t>
            </a:r>
            <a:r>
              <a:rPr lang="ru-RU" sz="5400" dirty="0"/>
              <a:t> </a:t>
            </a:r>
            <a:r>
              <a:rPr lang="ru-RU" sz="5400" dirty="0" err="1"/>
              <a:t>розвитку</a:t>
            </a:r>
            <a:r>
              <a:rPr lang="ru-RU" sz="5400" dirty="0"/>
              <a:t> </a:t>
            </a:r>
            <a:r>
              <a:rPr lang="ru-RU" sz="5400" dirty="0" err="1"/>
              <a:t>страхування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0537" y="2462283"/>
            <a:ext cx="6772586" cy="3124201"/>
          </a:xfrm>
        </p:spPr>
        <p:txBody>
          <a:bodyPr>
            <a:noAutofit/>
          </a:bodyPr>
          <a:lstStyle/>
          <a:p>
            <a:r>
              <a:rPr lang="ru-RU" dirty="0" err="1" smtClean="0"/>
              <a:t>Вважається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первинні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err="1"/>
              <a:t>страхування</a:t>
            </a:r>
            <a:r>
              <a:rPr lang="ru-RU" dirty="0"/>
              <a:t> </a:t>
            </a:r>
            <a:r>
              <a:rPr lang="ru-RU" dirty="0" err="1"/>
              <a:t>зустрічалися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3 тис. </a:t>
            </a:r>
            <a:r>
              <a:rPr lang="en-US" dirty="0"/>
              <a:t>pp. </a:t>
            </a:r>
            <a:r>
              <a:rPr lang="ru-RU" dirty="0"/>
              <a:t>до </a:t>
            </a:r>
            <a:r>
              <a:rPr lang="ru-RU" dirty="0" err="1"/>
              <a:t>н.е</a:t>
            </a:r>
            <a:r>
              <a:rPr lang="ru-RU" dirty="0"/>
              <a:t>. Так, у </a:t>
            </a:r>
            <a:r>
              <a:rPr lang="ru-RU" dirty="0" err="1"/>
              <a:t>шумерів</a:t>
            </a:r>
            <a:r>
              <a:rPr lang="ru-RU" dirty="0"/>
              <a:t> (</a:t>
            </a:r>
            <a:r>
              <a:rPr lang="ru-RU" dirty="0" err="1"/>
              <a:t>однієї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ранніх</a:t>
            </a:r>
            <a:r>
              <a:rPr lang="ru-RU" dirty="0"/>
              <a:t> </a:t>
            </a:r>
            <a:r>
              <a:rPr lang="ru-RU" dirty="0" err="1"/>
              <a:t>цивілізацій</a:t>
            </a:r>
            <a:r>
              <a:rPr lang="ru-RU" dirty="0"/>
              <a:t>) </a:t>
            </a:r>
            <a:r>
              <a:rPr lang="ru-RU" dirty="0" err="1"/>
              <a:t>торговцям</a:t>
            </a:r>
            <a:r>
              <a:rPr lang="ru-RU" dirty="0"/>
              <a:t> </a:t>
            </a:r>
            <a:r>
              <a:rPr lang="ru-RU" dirty="0" err="1"/>
              <a:t>видавали</a:t>
            </a:r>
            <a:r>
              <a:rPr lang="ru-RU" dirty="0"/>
              <a:t> </a:t>
            </a:r>
            <a:r>
              <a:rPr lang="ru-RU" dirty="0" err="1"/>
              <a:t>суми</a:t>
            </a:r>
            <a:r>
              <a:rPr lang="ru-RU" dirty="0"/>
              <a:t> грошей у </a:t>
            </a:r>
            <a:r>
              <a:rPr lang="ru-RU" dirty="0" err="1"/>
              <a:t>формі</a:t>
            </a:r>
            <a:r>
              <a:rPr lang="ru-RU" dirty="0"/>
              <a:t> </a:t>
            </a:r>
            <a:r>
              <a:rPr lang="ru-RU" dirty="0" err="1"/>
              <a:t>позики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створювали</a:t>
            </a:r>
            <a:r>
              <a:rPr lang="ru-RU" dirty="0"/>
              <a:t> «</a:t>
            </a:r>
            <a:r>
              <a:rPr lang="ru-RU" dirty="0" err="1"/>
              <a:t>спільні</a:t>
            </a:r>
            <a:r>
              <a:rPr lang="ru-RU" dirty="0"/>
              <a:t> </a:t>
            </a:r>
            <a:r>
              <a:rPr lang="ru-RU" dirty="0" err="1"/>
              <a:t>каси</a:t>
            </a:r>
            <a:r>
              <a:rPr lang="ru-RU" dirty="0"/>
              <a:t>» для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їхніх</a:t>
            </a:r>
            <a:r>
              <a:rPr lang="ru-RU" dirty="0"/>
              <a:t> </a:t>
            </a:r>
            <a:r>
              <a:rPr lang="ru-RU" dirty="0" err="1"/>
              <a:t>інтересів</a:t>
            </a:r>
            <a:r>
              <a:rPr lang="ru-RU" dirty="0"/>
              <a:t> на </a:t>
            </a:r>
            <a:r>
              <a:rPr lang="ru-RU" dirty="0" err="1"/>
              <a:t>випадок</a:t>
            </a:r>
            <a:r>
              <a:rPr lang="ru-RU" dirty="0"/>
              <a:t> </a:t>
            </a:r>
            <a:r>
              <a:rPr lang="ru-RU" dirty="0" err="1"/>
              <a:t>втрати</a:t>
            </a:r>
            <a:r>
              <a:rPr lang="ru-RU" dirty="0"/>
              <a:t> </a:t>
            </a:r>
            <a:r>
              <a:rPr lang="ru-RU" dirty="0" err="1"/>
              <a:t>вантажу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перевезення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230" y="1587858"/>
            <a:ext cx="3491902" cy="462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8014" y="436728"/>
            <a:ext cx="5093910" cy="6550925"/>
          </a:xfrm>
        </p:spPr>
        <p:txBody>
          <a:bodyPr/>
          <a:lstStyle/>
          <a:p>
            <a:r>
              <a:rPr lang="ru-RU" dirty="0"/>
              <a:t>У законах </a:t>
            </a:r>
            <a:r>
              <a:rPr lang="ru-RU" dirty="0" err="1"/>
              <a:t>вавілонського</a:t>
            </a:r>
            <a:r>
              <a:rPr lang="ru-RU" dirty="0"/>
              <a:t> царя </a:t>
            </a:r>
            <a:r>
              <a:rPr lang="ru-RU" dirty="0" err="1"/>
              <a:t>Хаммурапі</a:t>
            </a:r>
            <a:r>
              <a:rPr lang="ru-RU" dirty="0"/>
              <a:t> (2 тис. </a:t>
            </a:r>
            <a:r>
              <a:rPr lang="en-US" dirty="0"/>
              <a:t>pp. </a:t>
            </a:r>
            <a:r>
              <a:rPr lang="ru-RU" dirty="0"/>
              <a:t>до </a:t>
            </a:r>
            <a:r>
              <a:rPr lang="ru-RU" dirty="0" err="1"/>
              <a:t>н.е</a:t>
            </a:r>
            <a:r>
              <a:rPr lang="ru-RU" dirty="0"/>
              <a:t>.) </a:t>
            </a:r>
            <a:r>
              <a:rPr lang="ru-RU" dirty="0" err="1"/>
              <a:t>передбачалося</a:t>
            </a:r>
            <a:r>
              <a:rPr lang="ru-RU" dirty="0"/>
              <a:t> </a:t>
            </a:r>
            <a:r>
              <a:rPr lang="ru-RU" dirty="0" err="1"/>
              <a:t>укладення</a:t>
            </a:r>
            <a:r>
              <a:rPr lang="ru-RU" dirty="0"/>
              <a:t> угоди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учасниками</a:t>
            </a:r>
            <a:r>
              <a:rPr lang="ru-RU" dirty="0"/>
              <a:t> торгового каравану про те, </a:t>
            </a:r>
            <a:r>
              <a:rPr lang="ru-RU" dirty="0" err="1"/>
              <a:t>щоб</a:t>
            </a:r>
            <a:r>
              <a:rPr lang="ru-RU" dirty="0"/>
              <a:t> разом </a:t>
            </a:r>
            <a:r>
              <a:rPr lang="ru-RU" dirty="0" err="1"/>
              <a:t>відшкодувати</a:t>
            </a:r>
            <a:r>
              <a:rPr lang="ru-RU" dirty="0"/>
              <a:t> </a:t>
            </a:r>
            <a:r>
              <a:rPr lang="ru-RU" dirty="0" err="1"/>
              <a:t>збитки</a:t>
            </a:r>
            <a:r>
              <a:rPr lang="ru-RU" dirty="0"/>
              <a:t>,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зазнав</a:t>
            </a:r>
            <a:r>
              <a:rPr lang="ru-RU" dirty="0"/>
              <a:t> </a:t>
            </a:r>
            <a:r>
              <a:rPr lang="ru-RU" dirty="0" err="1"/>
              <a:t>хтось</a:t>
            </a:r>
            <a:r>
              <a:rPr lang="ru-RU" dirty="0"/>
              <a:t> з них у </a:t>
            </a:r>
            <a:r>
              <a:rPr lang="ru-RU" dirty="0" err="1"/>
              <a:t>дорозі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нападу </a:t>
            </a:r>
            <a:r>
              <a:rPr lang="ru-RU" dirty="0" err="1"/>
              <a:t>розбійників</a:t>
            </a:r>
            <a:r>
              <a:rPr lang="ru-RU" dirty="0"/>
              <a:t>, </a:t>
            </a:r>
            <a:r>
              <a:rPr lang="ru-RU" dirty="0" err="1"/>
              <a:t>пограбування</a:t>
            </a:r>
            <a:r>
              <a:rPr lang="ru-RU" dirty="0"/>
              <a:t> і т.п.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640" y="2243350"/>
            <a:ext cx="5875360" cy="29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6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9092" y="1323833"/>
            <a:ext cx="6281266" cy="4317241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поширене</a:t>
            </a:r>
            <a:r>
              <a:rPr lang="ru-RU" dirty="0" smtClean="0"/>
              <a:t> </a:t>
            </a:r>
            <a:r>
              <a:rPr lang="ru-RU" dirty="0" err="1"/>
              <a:t>взаємне</a:t>
            </a:r>
            <a:r>
              <a:rPr lang="ru-RU" dirty="0"/>
              <a:t> </a:t>
            </a:r>
            <a:r>
              <a:rPr lang="ru-RU" dirty="0" err="1"/>
              <a:t>страхування</a:t>
            </a:r>
            <a:r>
              <a:rPr lang="ru-RU" dirty="0"/>
              <a:t> </a:t>
            </a:r>
            <a:r>
              <a:rPr lang="ru-RU" dirty="0" err="1"/>
              <a:t>ритуальних</a:t>
            </a:r>
            <a:r>
              <a:rPr lang="ru-RU" dirty="0"/>
              <a:t> </a:t>
            </a:r>
            <a:r>
              <a:rPr lang="ru-RU" dirty="0" err="1"/>
              <a:t>витрат</a:t>
            </a:r>
            <a:r>
              <a:rPr lang="ru-RU" dirty="0"/>
              <a:t> в </a:t>
            </a:r>
            <a:r>
              <a:rPr lang="ru-RU" dirty="0" err="1"/>
              <a:t>Стародавньому</a:t>
            </a:r>
            <a:r>
              <a:rPr lang="ru-RU" dirty="0"/>
              <a:t> </a:t>
            </a:r>
            <a:r>
              <a:rPr lang="ru-RU" dirty="0" err="1"/>
              <a:t>Римі</a:t>
            </a:r>
            <a:r>
              <a:rPr lang="ru-RU" dirty="0"/>
              <a:t>. </a:t>
            </a:r>
            <a:r>
              <a:rPr lang="ru-RU" dirty="0" err="1"/>
              <a:t>Римляни</a:t>
            </a:r>
            <a:r>
              <a:rPr lang="ru-RU" dirty="0"/>
              <a:t> </a:t>
            </a:r>
            <a:r>
              <a:rPr lang="ru-RU" dirty="0" err="1"/>
              <a:t>нагромаджували</a:t>
            </a:r>
            <a:r>
              <a:rPr lang="ru-RU" dirty="0"/>
              <a:t> </a:t>
            </a:r>
            <a:r>
              <a:rPr lang="ru-RU" dirty="0" err="1"/>
              <a:t>потрібні</a:t>
            </a:r>
            <a:r>
              <a:rPr lang="ru-RU" dirty="0"/>
              <a:t> </a:t>
            </a:r>
            <a:r>
              <a:rPr lang="ru-RU" dirty="0" err="1"/>
              <a:t>кошти</a:t>
            </a:r>
            <a:r>
              <a:rPr lang="ru-RU" dirty="0"/>
              <a:t> на </a:t>
            </a:r>
            <a:r>
              <a:rPr lang="ru-RU" dirty="0" err="1"/>
              <a:t>похоронні</a:t>
            </a:r>
            <a:r>
              <a:rPr lang="ru-RU" dirty="0"/>
              <a:t> </a:t>
            </a:r>
            <a:r>
              <a:rPr lang="ru-RU" dirty="0" err="1"/>
              <a:t>процесії</a:t>
            </a:r>
            <a:r>
              <a:rPr lang="ru-RU" dirty="0"/>
              <a:t> і </a:t>
            </a:r>
            <a:r>
              <a:rPr lang="ru-RU" dirty="0" err="1"/>
              <a:t>спорудження</a:t>
            </a:r>
            <a:r>
              <a:rPr lang="ru-RU" dirty="0"/>
              <a:t> </a:t>
            </a:r>
            <a:r>
              <a:rPr lang="ru-RU" dirty="0" err="1"/>
              <a:t>пам'ятників</a:t>
            </a:r>
            <a:r>
              <a:rPr lang="ru-RU" dirty="0"/>
              <a:t> у </a:t>
            </a:r>
            <a:r>
              <a:rPr lang="ru-RU" dirty="0" err="1"/>
              <a:t>професійних</a:t>
            </a:r>
            <a:r>
              <a:rPr lang="ru-RU" dirty="0"/>
              <a:t> </a:t>
            </a:r>
            <a:r>
              <a:rPr lang="ru-RU" dirty="0" err="1"/>
              <a:t>колегіях</a:t>
            </a:r>
            <a:r>
              <a:rPr lang="ru-RU" dirty="0"/>
              <a:t> і </a:t>
            </a:r>
            <a:r>
              <a:rPr lang="ru-RU" dirty="0" err="1"/>
              <a:t>спілках</a:t>
            </a:r>
            <a:r>
              <a:rPr lang="ru-RU" dirty="0"/>
              <a:t>. Лише особа, </a:t>
            </a:r>
            <a:r>
              <a:rPr lang="ru-RU" dirty="0" err="1"/>
              <a:t>зазначена</a:t>
            </a:r>
            <a:r>
              <a:rPr lang="ru-RU" dirty="0"/>
              <a:t> в </a:t>
            </a:r>
            <a:r>
              <a:rPr lang="ru-RU" dirty="0" err="1"/>
              <a:t>заповіті</a:t>
            </a:r>
            <a:r>
              <a:rPr lang="ru-RU" dirty="0"/>
              <a:t>, могла </a:t>
            </a:r>
            <a:r>
              <a:rPr lang="ru-RU" dirty="0" err="1"/>
              <a:t>отримати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кошти</a:t>
            </a:r>
            <a:r>
              <a:rPr lang="ru-RU" dirty="0"/>
              <a:t> і </a:t>
            </a:r>
            <a:r>
              <a:rPr lang="ru-RU" dirty="0" err="1"/>
              <a:t>витратити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на </a:t>
            </a:r>
            <a:r>
              <a:rPr lang="ru-RU" dirty="0" err="1"/>
              <a:t>ритуальні</a:t>
            </a:r>
            <a:r>
              <a:rPr lang="ru-RU" dirty="0"/>
              <a:t> заходи. На </a:t>
            </a:r>
            <a:r>
              <a:rPr lang="ru-RU" dirty="0" err="1"/>
              <a:t>страхові</a:t>
            </a:r>
            <a:r>
              <a:rPr lang="ru-RU" dirty="0"/>
              <a:t> </a:t>
            </a:r>
            <a:r>
              <a:rPr lang="ru-RU" dirty="0" err="1"/>
              <a:t>суми</a:t>
            </a:r>
            <a:r>
              <a:rPr lang="ru-RU" dirty="0"/>
              <a:t> не </a:t>
            </a:r>
            <a:r>
              <a:rPr lang="ru-RU" dirty="0" err="1"/>
              <a:t>поширювалися</a:t>
            </a:r>
            <a:r>
              <a:rPr lang="ru-RU" dirty="0"/>
              <a:t> </a:t>
            </a:r>
            <a:r>
              <a:rPr lang="ru-RU" dirty="0" err="1"/>
              <a:t>претензії</a:t>
            </a:r>
            <a:r>
              <a:rPr lang="ru-RU" dirty="0"/>
              <a:t> будь-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кредиторів</a:t>
            </a:r>
            <a:r>
              <a:rPr lang="ru-RU" dirty="0"/>
              <a:t>.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рабовласник</a:t>
            </a:r>
            <a:r>
              <a:rPr lang="ru-RU" dirty="0"/>
              <a:t> (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не </a:t>
            </a:r>
            <a:r>
              <a:rPr lang="ru-RU" dirty="0" err="1"/>
              <a:t>значився</a:t>
            </a:r>
            <a:r>
              <a:rPr lang="ru-RU" dirty="0"/>
              <a:t> в </a:t>
            </a:r>
            <a:r>
              <a:rPr lang="ru-RU" dirty="0" err="1"/>
              <a:t>заповіті</a:t>
            </a:r>
            <a:r>
              <a:rPr lang="ru-RU" dirty="0"/>
              <a:t>) не </a:t>
            </a:r>
            <a:r>
              <a:rPr lang="ru-RU" dirty="0" err="1"/>
              <a:t>мав</a:t>
            </a:r>
            <a:r>
              <a:rPr lang="ru-RU" dirty="0"/>
              <a:t> права на </a:t>
            </a:r>
            <a:r>
              <a:rPr lang="ru-RU" dirty="0" err="1"/>
              <a:t>страхову</a:t>
            </a:r>
            <a:r>
              <a:rPr lang="ru-RU" dirty="0"/>
              <a:t> суму раба.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403" y="2115403"/>
            <a:ext cx="4747673" cy="33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368" y="818867"/>
            <a:ext cx="5776299" cy="4648200"/>
          </a:xfrm>
        </p:spPr>
        <p:txBody>
          <a:bodyPr>
            <a:normAutofit/>
          </a:bodyPr>
          <a:lstStyle/>
          <a:p>
            <a:r>
              <a:rPr lang="ru-RU" dirty="0"/>
              <a:t>У 17 ст. в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країнах</a:t>
            </a:r>
            <a:r>
              <a:rPr lang="ru-RU" dirty="0"/>
              <a:t> </a:t>
            </a:r>
            <a:r>
              <a:rPr lang="ru-RU" dirty="0" err="1"/>
              <a:t>виникли</a:t>
            </a:r>
            <a:r>
              <a:rPr lang="ru-RU" dirty="0"/>
              <a:t> </a:t>
            </a:r>
            <a:r>
              <a:rPr lang="ru-RU" dirty="0" err="1"/>
              <a:t>акціонерні</a:t>
            </a:r>
            <a:r>
              <a:rPr lang="ru-RU" dirty="0"/>
              <a:t> </a:t>
            </a:r>
            <a:r>
              <a:rPr lang="ru-RU" dirty="0" err="1"/>
              <a:t>страхові</a:t>
            </a:r>
            <a:r>
              <a:rPr lang="ru-RU" dirty="0"/>
              <a:t> </a:t>
            </a:r>
            <a:r>
              <a:rPr lang="ru-RU" dirty="0" err="1"/>
              <a:t>компанії</a:t>
            </a:r>
            <a:r>
              <a:rPr lang="ru-RU" dirty="0"/>
              <a:t> (1602р. </a:t>
            </a:r>
            <a:r>
              <a:rPr lang="ru-RU" dirty="0" err="1"/>
              <a:t>створене</a:t>
            </a:r>
            <a:r>
              <a:rPr lang="ru-RU" dirty="0"/>
              <a:t> </a:t>
            </a:r>
            <a:r>
              <a:rPr lang="ru-RU" dirty="0" err="1"/>
              <a:t>голландське</a:t>
            </a:r>
            <a:r>
              <a:rPr lang="ru-RU" dirty="0"/>
              <a:t> Ост-</a:t>
            </a:r>
            <a:r>
              <a:rPr lang="ru-RU" dirty="0" err="1"/>
              <a:t>Індське</a:t>
            </a:r>
            <a:r>
              <a:rPr lang="ru-RU" dirty="0"/>
              <a:t> </a:t>
            </a:r>
            <a:r>
              <a:rPr lang="ru-RU" dirty="0" err="1"/>
              <a:t>товариство</a:t>
            </a:r>
            <a:r>
              <a:rPr lang="ru-RU" dirty="0"/>
              <a:t>). </a:t>
            </a:r>
            <a:r>
              <a:rPr lang="ru-RU" dirty="0" err="1"/>
              <a:t>Страхові</a:t>
            </a:r>
            <a:r>
              <a:rPr lang="ru-RU" dirty="0"/>
              <a:t> </a:t>
            </a:r>
            <a:r>
              <a:rPr lang="ru-RU" dirty="0" err="1"/>
              <a:t>компанії</a:t>
            </a:r>
            <a:r>
              <a:rPr lang="ru-RU" dirty="0"/>
              <a:t> </a:t>
            </a:r>
            <a:r>
              <a:rPr lang="ru-RU" dirty="0" err="1"/>
              <a:t>Англії</a:t>
            </a:r>
            <a:r>
              <a:rPr lang="ru-RU" dirty="0"/>
              <a:t>, </a:t>
            </a:r>
            <a:r>
              <a:rPr lang="ru-RU" dirty="0" err="1"/>
              <a:t>Німеччини</a:t>
            </a:r>
            <a:r>
              <a:rPr lang="ru-RU" dirty="0"/>
              <a:t>, </a:t>
            </a:r>
            <a:r>
              <a:rPr lang="ru-RU" dirty="0" err="1"/>
              <a:t>Франції</a:t>
            </a:r>
            <a:r>
              <a:rPr lang="ru-RU" dirty="0"/>
              <a:t> </a:t>
            </a:r>
            <a:r>
              <a:rPr lang="ru-RU" dirty="0" err="1"/>
              <a:t>займались</a:t>
            </a:r>
            <a:r>
              <a:rPr lang="ru-RU" dirty="0"/>
              <a:t> </a:t>
            </a:r>
            <a:r>
              <a:rPr lang="ru-RU" dirty="0" err="1"/>
              <a:t>морським</a:t>
            </a:r>
            <a:r>
              <a:rPr lang="ru-RU" dirty="0"/>
              <a:t> </a:t>
            </a:r>
            <a:r>
              <a:rPr lang="ru-RU" dirty="0" err="1"/>
              <a:t>страхуванням</a:t>
            </a:r>
            <a:r>
              <a:rPr lang="ru-RU" dirty="0"/>
              <a:t>, </a:t>
            </a:r>
            <a:r>
              <a:rPr lang="ru-RU" dirty="0" err="1"/>
              <a:t>страхуванням</a:t>
            </a:r>
            <a:r>
              <a:rPr lang="ru-RU" dirty="0"/>
              <a:t> на </a:t>
            </a:r>
            <a:r>
              <a:rPr lang="ru-RU" dirty="0" err="1"/>
              <a:t>випадок</a:t>
            </a:r>
            <a:r>
              <a:rPr lang="ru-RU" dirty="0"/>
              <a:t> </a:t>
            </a:r>
            <a:r>
              <a:rPr lang="ru-RU" dirty="0" err="1"/>
              <a:t>пожежі</a:t>
            </a:r>
            <a:r>
              <a:rPr lang="ru-RU" dirty="0"/>
              <a:t>, у </a:t>
            </a:r>
            <a:r>
              <a:rPr lang="ru-RU" dirty="0" err="1"/>
              <a:t>сільській</a:t>
            </a:r>
            <a:r>
              <a:rPr lang="ru-RU" dirty="0"/>
              <a:t> </a:t>
            </a:r>
            <a:r>
              <a:rPr lang="ru-RU" dirty="0" err="1"/>
              <a:t>місцевості</a:t>
            </a:r>
            <a:r>
              <a:rPr lang="ru-RU" dirty="0"/>
              <a:t> - </a:t>
            </a:r>
            <a:r>
              <a:rPr lang="ru-RU" dirty="0" err="1"/>
              <a:t>страхуванням</a:t>
            </a:r>
            <a:r>
              <a:rPr lang="ru-RU" dirty="0"/>
              <a:t> </a:t>
            </a:r>
            <a:r>
              <a:rPr lang="ru-RU" dirty="0" err="1"/>
              <a:t>посівів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знищення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пошкодження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290" y="2342865"/>
            <a:ext cx="523875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9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708" y="0"/>
            <a:ext cx="10018713" cy="1752599"/>
          </a:xfrm>
        </p:spPr>
        <p:txBody>
          <a:bodyPr>
            <a:normAutofit/>
          </a:bodyPr>
          <a:lstStyle/>
          <a:p>
            <a:r>
              <a:rPr lang="ru-RU" sz="5400" dirty="0" smtClean="0"/>
              <a:t>«</a:t>
            </a:r>
            <a:r>
              <a:rPr lang="ru-RU" sz="5400" dirty="0" err="1" smtClean="0"/>
              <a:t>Дністер</a:t>
            </a:r>
            <a:r>
              <a:rPr lang="ru-RU" sz="5400" dirty="0" smtClean="0"/>
              <a:t>»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2865" y="2183643"/>
            <a:ext cx="5912777" cy="4074562"/>
          </a:xfrm>
        </p:spPr>
        <p:txBody>
          <a:bodyPr>
            <a:normAutofit/>
          </a:bodyPr>
          <a:lstStyle/>
          <a:p>
            <a:r>
              <a:rPr lang="ru-RU" sz="2800" dirty="0"/>
              <a:t>«</a:t>
            </a:r>
            <a:r>
              <a:rPr lang="ru-RU" sz="2800" dirty="0" err="1"/>
              <a:t>Дністе́р</a:t>
            </a:r>
            <a:r>
              <a:rPr lang="ru-RU" sz="2800" dirty="0"/>
              <a:t>» — перша </a:t>
            </a:r>
            <a:r>
              <a:rPr lang="ru-RU" sz="2800" dirty="0" err="1"/>
              <a:t>українська</a:t>
            </a:r>
            <a:r>
              <a:rPr lang="ru-RU" sz="2800" dirty="0"/>
              <a:t> </a:t>
            </a:r>
            <a:r>
              <a:rPr lang="ru-RU" sz="2800" dirty="0" err="1"/>
              <a:t>страхова</a:t>
            </a:r>
            <a:r>
              <a:rPr lang="ru-RU" sz="2800" dirty="0"/>
              <a:t> </a:t>
            </a:r>
            <a:r>
              <a:rPr lang="ru-RU" sz="2800" dirty="0" err="1" smtClean="0"/>
              <a:t>компанія</a:t>
            </a:r>
            <a:r>
              <a:rPr lang="ru-RU" sz="2800" dirty="0" smtClean="0"/>
              <a:t> </a:t>
            </a:r>
            <a:r>
              <a:rPr lang="ru-RU" sz="2800" dirty="0"/>
              <a:t>(</a:t>
            </a:r>
            <a:r>
              <a:rPr lang="ru-RU" sz="2800" dirty="0" err="1"/>
              <a:t>офіційна</a:t>
            </a:r>
            <a:r>
              <a:rPr lang="ru-RU" sz="2800" dirty="0"/>
              <a:t> </a:t>
            </a:r>
            <a:r>
              <a:rPr lang="ru-RU" sz="2800" dirty="0" err="1"/>
              <a:t>назва</a:t>
            </a:r>
            <a:r>
              <a:rPr lang="ru-RU" sz="2800" dirty="0"/>
              <a:t> — «</a:t>
            </a:r>
            <a:r>
              <a:rPr lang="ru-RU" sz="2800" dirty="0" err="1"/>
              <a:t>Товариство</a:t>
            </a:r>
            <a:r>
              <a:rPr lang="ru-RU" sz="2800" dirty="0"/>
              <a:t> </a:t>
            </a:r>
            <a:r>
              <a:rPr lang="ru-RU" sz="2800" dirty="0" err="1"/>
              <a:t>взаємних</a:t>
            </a:r>
            <a:r>
              <a:rPr lang="ru-RU" sz="2800" dirty="0"/>
              <a:t> </a:t>
            </a:r>
            <a:r>
              <a:rPr lang="ru-RU" sz="2800" dirty="0" err="1"/>
              <a:t>обезпечень</a:t>
            </a:r>
            <a:r>
              <a:rPr lang="ru-RU" sz="2800" dirty="0"/>
              <a:t> </a:t>
            </a:r>
            <a:r>
              <a:rPr lang="ru-RU" sz="2800" dirty="0" err="1" smtClean="0"/>
              <a:t>Дністер</a:t>
            </a:r>
            <a:r>
              <a:rPr lang="ru-RU" sz="2800" dirty="0" smtClean="0"/>
              <a:t>»; </a:t>
            </a:r>
            <a:r>
              <a:rPr lang="ru-RU" sz="2800" dirty="0" err="1" smtClean="0"/>
              <a:t>правління</a:t>
            </a:r>
            <a:r>
              <a:rPr lang="ru-RU" sz="2800" dirty="0" smtClean="0"/>
              <a:t> </a:t>
            </a:r>
            <a:r>
              <a:rPr lang="ru-RU" sz="2800" dirty="0" err="1"/>
              <a:t>якої</a:t>
            </a:r>
            <a:r>
              <a:rPr lang="ru-RU" sz="2800" dirty="0"/>
              <a:t> </a:t>
            </a:r>
            <a:r>
              <a:rPr lang="ru-RU" sz="2800" dirty="0" err="1"/>
              <a:t>містилося</a:t>
            </a:r>
            <a:r>
              <a:rPr lang="ru-RU" sz="2800" dirty="0"/>
              <a:t> у </a:t>
            </a:r>
            <a:r>
              <a:rPr lang="ru-RU" sz="2800" dirty="0" err="1"/>
              <a:t>центральній</a:t>
            </a:r>
            <a:r>
              <a:rPr lang="ru-RU" sz="2800" dirty="0"/>
              <a:t> </a:t>
            </a:r>
            <a:r>
              <a:rPr lang="ru-RU" sz="2800" dirty="0" err="1"/>
              <a:t>частині</a:t>
            </a:r>
            <a:r>
              <a:rPr lang="ru-RU" sz="2800" dirty="0"/>
              <a:t> Львова, на </a:t>
            </a:r>
            <a:r>
              <a:rPr lang="ru-RU" sz="2800" dirty="0" err="1"/>
              <a:t>вулиці</a:t>
            </a:r>
            <a:r>
              <a:rPr lang="ru-RU" sz="2800" dirty="0"/>
              <a:t> </a:t>
            </a:r>
            <a:r>
              <a:rPr lang="ru-RU" sz="2800" dirty="0" err="1"/>
              <a:t>Руській</a:t>
            </a:r>
            <a:r>
              <a:rPr lang="ru-RU" sz="2800" dirty="0"/>
              <a:t>, 20</a:t>
            </a:r>
            <a:r>
              <a:rPr lang="ru-RU" sz="2800" dirty="0" smtClean="0"/>
              <a:t>.)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642" y="2074458"/>
            <a:ext cx="5121926" cy="38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6890" y="1446663"/>
            <a:ext cx="5940072" cy="4344537"/>
          </a:xfrm>
        </p:spPr>
        <p:txBody>
          <a:bodyPr>
            <a:normAutofit/>
          </a:bodyPr>
          <a:lstStyle/>
          <a:p>
            <a:r>
              <a:rPr lang="ru-RU" sz="3200" dirty="0"/>
              <a:t>У 1929 </a:t>
            </a:r>
            <a:r>
              <a:rPr lang="ru-RU" sz="3200" dirty="0" err="1"/>
              <a:t>році</a:t>
            </a:r>
            <a:r>
              <a:rPr lang="ru-RU" sz="3200" dirty="0"/>
              <a:t> «</a:t>
            </a:r>
            <a:r>
              <a:rPr lang="ru-RU" sz="3200" dirty="0" err="1"/>
              <a:t>Дністер</a:t>
            </a:r>
            <a:r>
              <a:rPr lang="ru-RU" sz="3200" dirty="0"/>
              <a:t>» </a:t>
            </a:r>
            <a:r>
              <a:rPr lang="ru-RU" sz="3200" dirty="0" err="1"/>
              <a:t>мав</a:t>
            </a:r>
            <a:r>
              <a:rPr lang="ru-RU" sz="3200" dirty="0"/>
              <a:t> 1200 </a:t>
            </a:r>
            <a:r>
              <a:rPr lang="ru-RU" sz="3200" dirty="0" err="1"/>
              <a:t>агентів</a:t>
            </a:r>
            <a:r>
              <a:rPr lang="ru-RU" sz="3200" dirty="0"/>
              <a:t> та 95 630 </a:t>
            </a:r>
            <a:r>
              <a:rPr lang="ru-RU" sz="3200" dirty="0" err="1"/>
              <a:t>членів</a:t>
            </a:r>
            <a:r>
              <a:rPr lang="ru-RU" sz="3200" dirty="0"/>
              <a:t>, а </a:t>
            </a:r>
            <a:r>
              <a:rPr lang="ru-RU" sz="3200" dirty="0" err="1"/>
              <a:t>також</a:t>
            </a:r>
            <a:r>
              <a:rPr lang="ru-RU" sz="3200" dirty="0"/>
              <a:t> майна на 1 млн. 972 тис. </a:t>
            </a:r>
            <a:r>
              <a:rPr lang="ru-RU" sz="3200" dirty="0" err="1" smtClean="0"/>
              <a:t>злотих</a:t>
            </a:r>
            <a:r>
              <a:rPr lang="ru-RU" sz="3200" dirty="0" smtClean="0"/>
              <a:t>. </a:t>
            </a:r>
          </a:p>
          <a:p>
            <a:r>
              <a:rPr lang="ru-RU" sz="3200" dirty="0" smtClean="0"/>
              <a:t>У </a:t>
            </a:r>
            <a:r>
              <a:rPr lang="ru-RU" sz="3200" dirty="0"/>
              <a:t>1939 </a:t>
            </a:r>
            <a:r>
              <a:rPr lang="ru-RU" sz="3200" dirty="0" err="1"/>
              <a:t>році</a:t>
            </a:r>
            <a:r>
              <a:rPr lang="ru-RU" sz="3200" dirty="0"/>
              <a:t> </a:t>
            </a:r>
            <a:r>
              <a:rPr lang="ru-RU" sz="3200" dirty="0" err="1"/>
              <a:t>ліквідовано</a:t>
            </a:r>
            <a:r>
              <a:rPr lang="ru-RU" sz="3200" dirty="0"/>
              <a:t> органами </a:t>
            </a:r>
            <a:r>
              <a:rPr lang="ru-RU" sz="3200" dirty="0" err="1"/>
              <a:t>радянської</a:t>
            </a:r>
            <a:r>
              <a:rPr lang="ru-RU" sz="3200" dirty="0"/>
              <a:t> </a:t>
            </a:r>
            <a:r>
              <a:rPr lang="ru-RU" sz="3200" dirty="0" err="1" smtClean="0"/>
              <a:t>влади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272" y="685800"/>
            <a:ext cx="4126173" cy="571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9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729" y="0"/>
            <a:ext cx="10018713" cy="1752599"/>
          </a:xfrm>
        </p:spPr>
        <p:txBody>
          <a:bodyPr>
            <a:normAutofit/>
          </a:bodyPr>
          <a:lstStyle/>
          <a:p>
            <a:r>
              <a:rPr lang="uk-UA" sz="5400" dirty="0" smtClean="0"/>
              <a:t>«</a:t>
            </a:r>
            <a:r>
              <a:rPr lang="uk-UA" sz="5400" dirty="0" err="1" smtClean="0"/>
              <a:t>Карпатія</a:t>
            </a:r>
            <a:r>
              <a:rPr lang="uk-UA" sz="5400" dirty="0" smtClean="0"/>
              <a:t>»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389" y="2312155"/>
            <a:ext cx="5830890" cy="3124201"/>
          </a:xfrm>
        </p:spPr>
        <p:txBody>
          <a:bodyPr>
            <a:noAutofit/>
          </a:bodyPr>
          <a:lstStyle/>
          <a:p>
            <a:r>
              <a:rPr lang="ru-RU" dirty="0" err="1"/>
              <a:t>Опираючись</a:t>
            </a:r>
            <a:r>
              <a:rPr lang="ru-RU" dirty="0"/>
              <a:t> на </a:t>
            </a:r>
            <a:r>
              <a:rPr lang="ru-RU" dirty="0" err="1"/>
              <a:t>досвід</a:t>
            </a:r>
            <a:r>
              <a:rPr lang="ru-RU" dirty="0"/>
              <a:t> “</a:t>
            </a:r>
            <a:r>
              <a:rPr lang="ru-RU" dirty="0" err="1"/>
              <a:t>Дністра</a:t>
            </a:r>
            <a:r>
              <a:rPr lang="ru-RU" dirty="0"/>
              <a:t>”, </a:t>
            </a:r>
            <a:r>
              <a:rPr lang="ru-RU" dirty="0" err="1"/>
              <a:t>ініціативні</a:t>
            </a:r>
            <a:r>
              <a:rPr lang="ru-RU" dirty="0"/>
              <a:t> </a:t>
            </a:r>
            <a:r>
              <a:rPr lang="ru-RU" dirty="0" err="1"/>
              <a:t>підприємці</a:t>
            </a:r>
            <a:r>
              <a:rPr lang="ru-RU" dirty="0"/>
              <a:t> </a:t>
            </a:r>
            <a:r>
              <a:rPr lang="ru-RU" dirty="0" err="1"/>
              <a:t>прийняли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</a:t>
            </a:r>
            <a:r>
              <a:rPr lang="ru-RU" dirty="0" err="1"/>
              <a:t>заснувати</a:t>
            </a:r>
            <a:r>
              <a:rPr lang="ru-RU" dirty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українське</a:t>
            </a:r>
            <a:r>
              <a:rPr lang="ru-RU" dirty="0" smtClean="0"/>
              <a:t> </a:t>
            </a:r>
            <a:r>
              <a:rPr lang="ru-RU" dirty="0" err="1"/>
              <a:t>страхове</a:t>
            </a:r>
            <a:r>
              <a:rPr lang="ru-RU" dirty="0"/>
              <a:t> </a:t>
            </a:r>
            <a:r>
              <a:rPr lang="ru-RU" dirty="0" err="1"/>
              <a:t>товариство</a:t>
            </a:r>
            <a:r>
              <a:rPr lang="ru-RU" dirty="0"/>
              <a:t>, яке б </a:t>
            </a:r>
            <a:r>
              <a:rPr lang="ru-RU" dirty="0" err="1"/>
              <a:t>займалося</a:t>
            </a:r>
            <a:r>
              <a:rPr lang="ru-RU" dirty="0"/>
              <a:t> </a:t>
            </a:r>
            <a:r>
              <a:rPr lang="ru-RU" dirty="0" err="1"/>
              <a:t>страхуванням</a:t>
            </a:r>
            <a:r>
              <a:rPr lang="ru-RU" dirty="0"/>
              <a:t> </a:t>
            </a:r>
            <a:r>
              <a:rPr lang="ru-RU" dirty="0" err="1" smtClean="0"/>
              <a:t>життя</a:t>
            </a:r>
            <a:r>
              <a:rPr lang="ru-RU" dirty="0"/>
              <a:t>. </a:t>
            </a:r>
            <a:r>
              <a:rPr lang="ru-RU" dirty="0" err="1"/>
              <a:t>Задумане</a:t>
            </a:r>
            <a:r>
              <a:rPr lang="ru-RU" dirty="0"/>
              <a:t> </a:t>
            </a:r>
            <a:r>
              <a:rPr lang="ru-RU" dirty="0" err="1"/>
              <a:t>товариство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назвою</a:t>
            </a:r>
            <a:r>
              <a:rPr lang="ru-RU" dirty="0"/>
              <a:t> “</a:t>
            </a:r>
            <a:r>
              <a:rPr lang="ru-RU" dirty="0" err="1"/>
              <a:t>Карпатія</a:t>
            </a:r>
            <a:r>
              <a:rPr lang="ru-RU" dirty="0"/>
              <a:t>” </a:t>
            </a:r>
            <a:r>
              <a:rPr lang="ru-RU" dirty="0" err="1"/>
              <a:t>розпочало</a:t>
            </a:r>
            <a:r>
              <a:rPr lang="ru-RU" dirty="0"/>
              <a:t> </a:t>
            </a:r>
            <a:r>
              <a:rPr lang="ru-RU" dirty="0" err="1"/>
              <a:t>діяти</a:t>
            </a:r>
            <a:r>
              <a:rPr lang="ru-RU" dirty="0"/>
              <a:t> 27 </a:t>
            </a:r>
            <a:r>
              <a:rPr lang="ru-RU" dirty="0" err="1"/>
              <a:t>серпня</a:t>
            </a:r>
            <a:r>
              <a:rPr lang="ru-RU" dirty="0"/>
              <a:t> 1911 р. </a:t>
            </a:r>
            <a:r>
              <a:rPr lang="ru-RU" dirty="0" smtClean="0"/>
              <a:t>Свою </a:t>
            </a:r>
            <a:r>
              <a:rPr lang="ru-RU" dirty="0" err="1" smtClean="0"/>
              <a:t>діяльність</a:t>
            </a:r>
            <a:r>
              <a:rPr lang="ru-RU" dirty="0" smtClean="0"/>
              <a:t> </a:t>
            </a:r>
            <a:r>
              <a:rPr lang="ru-RU" dirty="0" err="1"/>
              <a:t>товариство</a:t>
            </a:r>
            <a:r>
              <a:rPr lang="ru-RU" dirty="0"/>
              <a:t> </a:t>
            </a:r>
            <a:r>
              <a:rPr lang="ru-RU" dirty="0" err="1"/>
              <a:t>поширило</a:t>
            </a:r>
            <a:r>
              <a:rPr lang="ru-RU" dirty="0"/>
              <a:t> на </a:t>
            </a:r>
            <a:r>
              <a:rPr lang="ru-RU" dirty="0" err="1"/>
              <a:t>Галичину</a:t>
            </a:r>
            <a:r>
              <a:rPr lang="ru-RU" dirty="0"/>
              <a:t> та </a:t>
            </a:r>
            <a:r>
              <a:rPr lang="ru-RU" dirty="0" err="1"/>
              <a:t>Буковину</a:t>
            </a:r>
            <a:r>
              <a:rPr lang="ru-RU" dirty="0"/>
              <a:t>. У </a:t>
            </a:r>
            <a:r>
              <a:rPr lang="ru-RU" dirty="0" err="1"/>
              <a:t>Львові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мало свою </a:t>
            </a:r>
            <a:r>
              <a:rPr lang="ru-RU" dirty="0" err="1"/>
              <a:t>філію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918" y="1982527"/>
            <a:ext cx="5523183" cy="353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8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262</TotalTime>
  <Words>794</Words>
  <Application>Microsoft Office PowerPoint</Application>
  <PresentationFormat>Широкоэкранный</PresentationFormat>
  <Paragraphs>52</Paragraphs>
  <Slides>22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Corbel</vt:lpstr>
      <vt:lpstr>Параллакс</vt:lpstr>
      <vt:lpstr>СТРАХУВАННЯ</vt:lpstr>
      <vt:lpstr>Що ж таке страхування?</vt:lpstr>
      <vt:lpstr>Історія розвитку страхування</vt:lpstr>
      <vt:lpstr>Презентация PowerPoint</vt:lpstr>
      <vt:lpstr>Презентация PowerPoint</vt:lpstr>
      <vt:lpstr>Презентация PowerPoint</vt:lpstr>
      <vt:lpstr>«Дністер»</vt:lpstr>
      <vt:lpstr>Презентация PowerPoint</vt:lpstr>
      <vt:lpstr>«Карпатія»</vt:lpstr>
      <vt:lpstr> Сучасний страховий ринок України</vt:lpstr>
      <vt:lpstr>Учасники страхового процесу</vt:lpstr>
      <vt:lpstr>Презентация PowerPoint</vt:lpstr>
      <vt:lpstr>Об’єкти страхування</vt:lpstr>
      <vt:lpstr>Класифікація страхування</vt:lpstr>
      <vt:lpstr>ІІ. За сферами діяльності </vt:lpstr>
      <vt:lpstr>ІІІ. За галузями страхування:</vt:lpstr>
      <vt:lpstr>Презентация PowerPoint</vt:lpstr>
      <vt:lpstr>IV. За організаційно-правовою формою страховика</vt:lpstr>
      <vt:lpstr>Презентация PowerPoint</vt:lpstr>
      <vt:lpstr>Критерії для вибору страхової компанії</vt:lpstr>
      <vt:lpstr>Презентация PowerPoint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СТРАХУВАННЯ</dc:title>
  <dc:creator>Пользователь</dc:creator>
  <cp:lastModifiedBy>Пользователь</cp:lastModifiedBy>
  <cp:revision>20</cp:revision>
  <dcterms:created xsi:type="dcterms:W3CDTF">2020-05-03T18:30:50Z</dcterms:created>
  <dcterms:modified xsi:type="dcterms:W3CDTF">2020-05-04T19:38:18Z</dcterms:modified>
</cp:coreProperties>
</file>